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</p:sldIdLst>
  <p:sldSz cx="12190413" cy="6858000"/>
  <p:notesSz cx="6858000" cy="9144000"/>
  <p:custDataLst>
    <p:tags r:id="rId18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12">
          <p15:clr>
            <a:srgbClr val="A4A3A4"/>
          </p15:clr>
        </p15:guide>
        <p15:guide id="2" orient="horz" pos="3884">
          <p15:clr>
            <a:srgbClr val="A4A3A4"/>
          </p15:clr>
        </p15:guide>
        <p15:guide id="3" pos="385">
          <p15:clr>
            <a:srgbClr val="A4A3A4"/>
          </p15:clr>
        </p15:guide>
        <p15:guide id="4" pos="2789">
          <p15:clr>
            <a:srgbClr val="A4A3A4"/>
          </p15:clr>
        </p15:guide>
        <p15:guide id="5" pos="2880">
          <p15:clr>
            <a:srgbClr val="A4A3A4"/>
          </p15:clr>
        </p15:guide>
        <p15:guide id="6" pos="5281">
          <p15:clr>
            <a:srgbClr val="A4A3A4"/>
          </p15:clr>
        </p15:guide>
        <p15:guide id="7" orient="horz" pos="913">
          <p15:clr>
            <a:srgbClr val="A4A3A4"/>
          </p15:clr>
        </p15:guide>
        <p15:guide id="8" orient="horz" pos="3929">
          <p15:clr>
            <a:srgbClr val="A4A3A4"/>
          </p15:clr>
        </p15:guide>
        <p15:guide id="9" pos="392">
          <p15:clr>
            <a:srgbClr val="A4A3A4"/>
          </p15:clr>
        </p15:guide>
        <p15:guide id="10" pos="3771">
          <p15:clr>
            <a:srgbClr val="A4A3A4"/>
          </p15:clr>
        </p15:guide>
        <p15:guide id="11" pos="3954">
          <p15:clr>
            <a:srgbClr val="A4A3A4"/>
          </p15:clr>
        </p15:guide>
        <p15:guide id="12" pos="7040">
          <p15:clr>
            <a:srgbClr val="A4A3A4"/>
          </p15:clr>
        </p15:guide>
        <p15:guide id="13" pos="73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FFFF"/>
    <a:srgbClr val="000000"/>
    <a:srgbClr val="FF6600"/>
    <a:srgbClr val="FF0000"/>
    <a:srgbClr val="990000"/>
    <a:srgbClr val="FF0099"/>
    <a:srgbClr val="CC3399"/>
    <a:srgbClr val="660066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25" autoAdjust="0"/>
  </p:normalViewPr>
  <p:slideViewPr>
    <p:cSldViewPr showGuides="1">
      <p:cViewPr varScale="1">
        <p:scale>
          <a:sx n="119" d="100"/>
          <a:sy n="119" d="100"/>
        </p:scale>
        <p:origin x="96" y="378"/>
      </p:cViewPr>
      <p:guideLst>
        <p:guide orient="horz" pos="1012"/>
        <p:guide orient="horz" pos="3884"/>
        <p:guide pos="385"/>
        <p:guide pos="2789"/>
        <p:guide pos="2880"/>
        <p:guide pos="5281"/>
        <p:guide orient="horz" pos="913"/>
        <p:guide orient="horz" pos="3929"/>
        <p:guide pos="392"/>
        <p:guide pos="3771"/>
        <p:guide pos="3954"/>
        <p:guide pos="7040"/>
        <p:guide pos="733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C734BB09-483B-4C4B-A5A4-C02A22055B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5207" y="6477000"/>
            <a:ext cx="3959769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2694" y="6477000"/>
            <a:ext cx="407947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-14069"/>
            <a:ext cx="12190413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2300" y="1295400"/>
            <a:ext cx="8725800" cy="838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Click to edit Master title style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22300" y="2286000"/>
            <a:ext cx="8723683" cy="17526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Click to edit Master subtitle style</a:t>
            </a:r>
          </a:p>
        </p:txBody>
      </p:sp>
      <p:pic>
        <p:nvPicPr>
          <p:cNvPr id="3" name="SD_ART_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6029562"/>
            <a:ext cx="5212800" cy="626400"/>
          </a:xfrm>
          <a:prstGeom prst="rect">
            <a:avLst/>
          </a:prstGeom>
        </p:spPr>
      </p:pic>
      <p:pic>
        <p:nvPicPr>
          <p:cNvPr id="8" name="SD_ART_Logo_bmkArt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6029562"/>
            <a:ext cx="5199729" cy="626400"/>
          </a:xfrm>
          <a:prstGeom prst="rect">
            <a:avLst/>
          </a:prstGeom>
        </p:spPr>
      </p:pic>
      <p:pic>
        <p:nvPicPr>
          <p:cNvPr id="7" name="SD_ART_Logo_bmkArt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6029562"/>
            <a:ext cx="5199729" cy="626400"/>
          </a:xfrm>
          <a:prstGeom prst="rect">
            <a:avLst/>
          </a:prstGeom>
        </p:spPr>
      </p:pic>
      <p:sp>
        <p:nvSpPr>
          <p:cNvPr id="4" name="SD_ART_Frise"/>
          <p:cNvSpPr/>
          <p:nvPr userDrawn="1"/>
        </p:nvSpPr>
        <p:spPr bwMode="auto">
          <a:xfrm>
            <a:off x="7150413" y="3393256"/>
            <a:ext cx="5040000" cy="2340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pic>
        <p:nvPicPr>
          <p:cNvPr id="6" name="SD_ART_Frise_bmkArt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13" y="3393256"/>
            <a:ext cx="5040000" cy="2340218"/>
          </a:xfrm>
          <a:prstGeom prst="rect">
            <a:avLst/>
          </a:prstGeom>
        </p:spPr>
      </p:pic>
      <p:pic>
        <p:nvPicPr>
          <p:cNvPr id="5" name="SD_ART_Frise_bmkArt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13" y="3393256"/>
            <a:ext cx="5040000" cy="2340218"/>
          </a:xfrm>
          <a:prstGeom prst="rect">
            <a:avLst/>
          </a:prstGeom>
        </p:spPr>
      </p:pic>
      <p:pic>
        <p:nvPicPr>
          <p:cNvPr id="13" name="Picture 4" descr="DTU Corporate logo_F_A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465" y="279398"/>
            <a:ext cx="485265" cy="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214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7723-A45C-4EB5-B374-FC09D95661B0}" type="datetime3">
              <a:rPr lang="en-GB" smtClean="0"/>
              <a:t>16 January, 2018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48616"/>
            <a:ext cx="10563358" cy="1143000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301" y="1449388"/>
            <a:ext cx="5364162" cy="47879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6974" y="1449388"/>
            <a:ext cx="5362575" cy="47879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81003-F7D7-4D99-9891-951CA3363AA7}" type="datetime3">
              <a:rPr lang="en-GB" smtClean="0"/>
              <a:t>16 January, 2018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Pladsholder til dias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3097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F41D-9CDC-46FF-89D2-22E39C173F8C}" type="datetime3">
              <a:rPr lang="en-GB" smtClean="0"/>
              <a:t>16 January, 2018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Pladsholder til dias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72F5D-9053-4EB4-9165-5F153EDC9421}" type="datetime3">
              <a:rPr lang="en-GB" smtClean="0"/>
              <a:t>16 January, 2018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11639549" y="6476999"/>
            <a:ext cx="550863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0714425-D3F2-43D1-AF90-8B02031ADB03}" type="datetime3">
              <a:rPr lang="en-GB" smtClean="0"/>
              <a:pPr/>
              <a:t>16 January, 2018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420938" y="6477000"/>
            <a:ext cx="2305369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0000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22300" y="6477000"/>
            <a:ext cx="598341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0000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48616"/>
            <a:ext cx="1056335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2300" y="1449388"/>
            <a:ext cx="11017250" cy="4795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113676" name="SD_Off_Workarea"/>
          <p:cNvSpPr>
            <a:spLocks noChangeArrowheads="1"/>
          </p:cNvSpPr>
          <p:nvPr/>
        </p:nvSpPr>
        <p:spPr bwMode="auto">
          <a:xfrm>
            <a:off x="1318511" y="6477000"/>
            <a:ext cx="6108844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</a:pPr>
            <a:r>
              <a:rPr lang="en-GB" sz="900" b="1" dirty="0" smtClean="0">
                <a:solidFill>
                  <a:srgbClr val="000000"/>
                </a:solidFill>
              </a:rPr>
              <a:t>DTU Physics, Technical University of Denmark</a:t>
            </a:r>
            <a:endParaRPr lang="en-GB" sz="900" b="1" dirty="0">
              <a:solidFill>
                <a:srgbClr val="000000"/>
              </a:solidFill>
            </a:endParaRPr>
          </a:p>
        </p:txBody>
      </p:sp>
      <p:sp>
        <p:nvSpPr>
          <p:cNvPr id="15" name="SD_FLD_DocumentDate"/>
          <p:cNvSpPr txBox="1">
            <a:spLocks/>
          </p:cNvSpPr>
          <p:nvPr userDrawn="1"/>
        </p:nvSpPr>
        <p:spPr>
          <a:xfrm>
            <a:off x="9726307" y="6477000"/>
            <a:ext cx="1913515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a-DK"/>
            </a:defPPr>
            <a:lvl1pPr algn="r" rtl="0" fontAlgn="base">
              <a:spcBef>
                <a:spcPct val="5000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r>
              <a:rPr lang="en-GB" sz="900" smtClean="0"/>
              <a:t>16 January 2018</a:t>
            </a:r>
            <a:endParaRPr lang="en-GB" sz="900" dirty="0"/>
          </a:p>
        </p:txBody>
      </p:sp>
      <p:pic>
        <p:nvPicPr>
          <p:cNvPr id="23" name="Picture 4" descr="DTU Corporate logo_F_A0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465" y="279398"/>
            <a:ext cx="485265" cy="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88913" indent="-188913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rgbClr val="000000"/>
          </a:solidFill>
          <a:latin typeface="+mn-lt"/>
          <a:ea typeface="+mn-ea"/>
          <a:cs typeface="+mn-cs"/>
        </a:defRPr>
      </a:lvl1pPr>
      <a:lvl2pPr marL="574675" indent="-19526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rgbClr val="000000"/>
          </a:solidFill>
          <a:latin typeface="+mn-lt"/>
          <a:ea typeface="+mn-ea"/>
        </a:defRPr>
      </a:lvl2pPr>
      <a:lvl3pPr marL="1279525" indent="-2286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rgbClr val="000000"/>
          </a:solidFill>
          <a:latin typeface="+mn-lt"/>
          <a:ea typeface="+mn-ea"/>
        </a:defRPr>
      </a:lvl3pPr>
      <a:lvl4pPr marL="1698625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rgbClr val="000000"/>
          </a:solidFill>
          <a:latin typeface="+mn-lt"/>
          <a:ea typeface="+mn-ea"/>
        </a:defRPr>
      </a:lvl4pPr>
      <a:lvl5pPr marL="2117725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rgbClr val="000000"/>
          </a:solidFill>
          <a:latin typeface="+mn-lt"/>
          <a:ea typeface="+mn-ea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MLL phase </a:t>
            </a:r>
            <a:r>
              <a:rPr lang="en-GB" dirty="0"/>
              <a:t>c</a:t>
            </a:r>
            <a:r>
              <a:rPr lang="en-GB" dirty="0" smtClean="0"/>
              <a:t>ontrast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Simple forward propagation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7" name="Group 58"/>
          <p:cNvGrpSpPr>
            <a:grpSpLocks noChangeAspect="1"/>
          </p:cNvGrpSpPr>
          <p:nvPr/>
        </p:nvGrpSpPr>
        <p:grpSpPr bwMode="auto">
          <a:xfrm>
            <a:off x="6622717" y="1794222"/>
            <a:ext cx="5438775" cy="4083050"/>
            <a:chOff x="4169" y="1113"/>
            <a:chExt cx="3426" cy="2572"/>
          </a:xfrm>
        </p:grpSpPr>
        <p:sp>
          <p:nvSpPr>
            <p:cNvPr id="3098" name="AutoShape 57"/>
            <p:cNvSpPr>
              <a:spLocks noChangeAspect="1" noChangeArrowheads="1" noTextEdit="1"/>
            </p:cNvSpPr>
            <p:nvPr/>
          </p:nvSpPr>
          <p:spPr bwMode="auto">
            <a:xfrm>
              <a:off x="4169" y="1113"/>
              <a:ext cx="3426" cy="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99" name="Rectangle 59"/>
            <p:cNvSpPr>
              <a:spLocks noChangeArrowheads="1"/>
            </p:cNvSpPr>
            <p:nvPr/>
          </p:nvSpPr>
          <p:spPr bwMode="auto">
            <a:xfrm>
              <a:off x="4895" y="1303"/>
              <a:ext cx="2103" cy="21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pic>
          <p:nvPicPr>
            <p:cNvPr id="3132" name="Picture 6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" y="1303"/>
              <a:ext cx="2103" cy="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00" name="Line 61"/>
            <p:cNvSpPr>
              <a:spLocks noChangeShapeType="1"/>
            </p:cNvSpPr>
            <p:nvPr/>
          </p:nvSpPr>
          <p:spPr bwMode="auto">
            <a:xfrm>
              <a:off x="4895" y="3409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01" name="Line 62"/>
            <p:cNvSpPr>
              <a:spLocks noChangeShapeType="1"/>
            </p:cNvSpPr>
            <p:nvPr/>
          </p:nvSpPr>
          <p:spPr bwMode="auto">
            <a:xfrm>
              <a:off x="4895" y="1303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02" name="Line 63"/>
            <p:cNvSpPr>
              <a:spLocks noChangeShapeType="1"/>
            </p:cNvSpPr>
            <p:nvPr/>
          </p:nvSpPr>
          <p:spPr bwMode="auto">
            <a:xfrm flipV="1">
              <a:off x="5314" y="3388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03" name="Line 64"/>
            <p:cNvSpPr>
              <a:spLocks noChangeShapeType="1"/>
            </p:cNvSpPr>
            <p:nvPr/>
          </p:nvSpPr>
          <p:spPr bwMode="auto">
            <a:xfrm flipV="1">
              <a:off x="5735" y="3388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04" name="Line 65"/>
            <p:cNvSpPr>
              <a:spLocks noChangeShapeType="1"/>
            </p:cNvSpPr>
            <p:nvPr/>
          </p:nvSpPr>
          <p:spPr bwMode="auto">
            <a:xfrm flipV="1">
              <a:off x="6154" y="3388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05" name="Line 66"/>
            <p:cNvSpPr>
              <a:spLocks noChangeShapeType="1"/>
            </p:cNvSpPr>
            <p:nvPr/>
          </p:nvSpPr>
          <p:spPr bwMode="auto">
            <a:xfrm flipV="1">
              <a:off x="6575" y="3388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06" name="Line 67"/>
            <p:cNvSpPr>
              <a:spLocks noChangeShapeType="1"/>
            </p:cNvSpPr>
            <p:nvPr/>
          </p:nvSpPr>
          <p:spPr bwMode="auto">
            <a:xfrm flipV="1">
              <a:off x="6994" y="3388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07" name="Line 68"/>
            <p:cNvSpPr>
              <a:spLocks noChangeShapeType="1"/>
            </p:cNvSpPr>
            <p:nvPr/>
          </p:nvSpPr>
          <p:spPr bwMode="auto">
            <a:xfrm>
              <a:off x="5314" y="1303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08" name="Line 69"/>
            <p:cNvSpPr>
              <a:spLocks noChangeShapeType="1"/>
            </p:cNvSpPr>
            <p:nvPr/>
          </p:nvSpPr>
          <p:spPr bwMode="auto">
            <a:xfrm>
              <a:off x="5735" y="1303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09" name="Line 70"/>
            <p:cNvSpPr>
              <a:spLocks noChangeShapeType="1"/>
            </p:cNvSpPr>
            <p:nvPr/>
          </p:nvSpPr>
          <p:spPr bwMode="auto">
            <a:xfrm>
              <a:off x="6154" y="1303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10" name="Line 71"/>
            <p:cNvSpPr>
              <a:spLocks noChangeShapeType="1"/>
            </p:cNvSpPr>
            <p:nvPr/>
          </p:nvSpPr>
          <p:spPr bwMode="auto">
            <a:xfrm>
              <a:off x="6575" y="1303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11" name="Line 72"/>
            <p:cNvSpPr>
              <a:spLocks noChangeShapeType="1"/>
            </p:cNvSpPr>
            <p:nvPr/>
          </p:nvSpPr>
          <p:spPr bwMode="auto">
            <a:xfrm>
              <a:off x="6994" y="1303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12" name="Rectangle 73"/>
            <p:cNvSpPr>
              <a:spLocks noChangeArrowheads="1"/>
            </p:cNvSpPr>
            <p:nvPr/>
          </p:nvSpPr>
          <p:spPr bwMode="auto">
            <a:xfrm>
              <a:off x="5248" y="3451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13" name="Rectangle 74"/>
            <p:cNvSpPr>
              <a:spLocks noChangeArrowheads="1"/>
            </p:cNvSpPr>
            <p:nvPr/>
          </p:nvSpPr>
          <p:spPr bwMode="auto">
            <a:xfrm>
              <a:off x="5664" y="3451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14" name="Rectangle 75"/>
            <p:cNvSpPr>
              <a:spLocks noChangeArrowheads="1"/>
            </p:cNvSpPr>
            <p:nvPr/>
          </p:nvSpPr>
          <p:spPr bwMode="auto">
            <a:xfrm>
              <a:off x="6087" y="3451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15" name="Rectangle 76"/>
            <p:cNvSpPr>
              <a:spLocks noChangeArrowheads="1"/>
            </p:cNvSpPr>
            <p:nvPr/>
          </p:nvSpPr>
          <p:spPr bwMode="auto">
            <a:xfrm>
              <a:off x="6504" y="3451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16" name="Rectangle 77"/>
            <p:cNvSpPr>
              <a:spLocks noChangeArrowheads="1"/>
            </p:cNvSpPr>
            <p:nvPr/>
          </p:nvSpPr>
          <p:spPr bwMode="auto">
            <a:xfrm>
              <a:off x="6909" y="3451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17" name="Line 78"/>
            <p:cNvSpPr>
              <a:spLocks noChangeShapeType="1"/>
            </p:cNvSpPr>
            <p:nvPr/>
          </p:nvSpPr>
          <p:spPr bwMode="auto">
            <a:xfrm>
              <a:off x="4895" y="1303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18" name="Line 79"/>
            <p:cNvSpPr>
              <a:spLocks noChangeShapeType="1"/>
            </p:cNvSpPr>
            <p:nvPr/>
          </p:nvSpPr>
          <p:spPr bwMode="auto">
            <a:xfrm>
              <a:off x="6998" y="1303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19" name="Line 80"/>
            <p:cNvSpPr>
              <a:spLocks noChangeShapeType="1"/>
            </p:cNvSpPr>
            <p:nvPr/>
          </p:nvSpPr>
          <p:spPr bwMode="auto">
            <a:xfrm>
              <a:off x="4895" y="151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20" name="Line 81"/>
            <p:cNvSpPr>
              <a:spLocks noChangeShapeType="1"/>
            </p:cNvSpPr>
            <p:nvPr/>
          </p:nvSpPr>
          <p:spPr bwMode="auto">
            <a:xfrm>
              <a:off x="4895" y="172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21" name="Line 82"/>
            <p:cNvSpPr>
              <a:spLocks noChangeShapeType="1"/>
            </p:cNvSpPr>
            <p:nvPr/>
          </p:nvSpPr>
          <p:spPr bwMode="auto">
            <a:xfrm>
              <a:off x="4895" y="193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22" name="Line 83"/>
            <p:cNvSpPr>
              <a:spLocks noChangeShapeType="1"/>
            </p:cNvSpPr>
            <p:nvPr/>
          </p:nvSpPr>
          <p:spPr bwMode="auto">
            <a:xfrm>
              <a:off x="4895" y="214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23" name="Line 84"/>
            <p:cNvSpPr>
              <a:spLocks noChangeShapeType="1"/>
            </p:cNvSpPr>
            <p:nvPr/>
          </p:nvSpPr>
          <p:spPr bwMode="auto">
            <a:xfrm>
              <a:off x="4895" y="235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24" name="Line 85"/>
            <p:cNvSpPr>
              <a:spLocks noChangeShapeType="1"/>
            </p:cNvSpPr>
            <p:nvPr/>
          </p:nvSpPr>
          <p:spPr bwMode="auto">
            <a:xfrm>
              <a:off x="4895" y="256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25" name="Line 86"/>
            <p:cNvSpPr>
              <a:spLocks noChangeShapeType="1"/>
            </p:cNvSpPr>
            <p:nvPr/>
          </p:nvSpPr>
          <p:spPr bwMode="auto">
            <a:xfrm>
              <a:off x="4895" y="277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26" name="Line 87"/>
            <p:cNvSpPr>
              <a:spLocks noChangeShapeType="1"/>
            </p:cNvSpPr>
            <p:nvPr/>
          </p:nvSpPr>
          <p:spPr bwMode="auto">
            <a:xfrm>
              <a:off x="4895" y="298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27" name="Line 88"/>
            <p:cNvSpPr>
              <a:spLocks noChangeShapeType="1"/>
            </p:cNvSpPr>
            <p:nvPr/>
          </p:nvSpPr>
          <p:spPr bwMode="auto">
            <a:xfrm>
              <a:off x="4895" y="319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28" name="Line 89"/>
            <p:cNvSpPr>
              <a:spLocks noChangeShapeType="1"/>
            </p:cNvSpPr>
            <p:nvPr/>
          </p:nvSpPr>
          <p:spPr bwMode="auto">
            <a:xfrm>
              <a:off x="4895" y="340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29" name="Line 90"/>
            <p:cNvSpPr>
              <a:spLocks noChangeShapeType="1"/>
            </p:cNvSpPr>
            <p:nvPr/>
          </p:nvSpPr>
          <p:spPr bwMode="auto">
            <a:xfrm flipH="1">
              <a:off x="6977" y="151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30" name="Line 91"/>
            <p:cNvSpPr>
              <a:spLocks noChangeShapeType="1"/>
            </p:cNvSpPr>
            <p:nvPr/>
          </p:nvSpPr>
          <p:spPr bwMode="auto">
            <a:xfrm flipH="1">
              <a:off x="6977" y="172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31" name="Line 92"/>
            <p:cNvSpPr>
              <a:spLocks noChangeShapeType="1"/>
            </p:cNvSpPr>
            <p:nvPr/>
          </p:nvSpPr>
          <p:spPr bwMode="auto">
            <a:xfrm flipH="1">
              <a:off x="6977" y="193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33" name="Line 93"/>
            <p:cNvSpPr>
              <a:spLocks noChangeShapeType="1"/>
            </p:cNvSpPr>
            <p:nvPr/>
          </p:nvSpPr>
          <p:spPr bwMode="auto">
            <a:xfrm flipH="1">
              <a:off x="6977" y="214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34" name="Line 94"/>
            <p:cNvSpPr>
              <a:spLocks noChangeShapeType="1"/>
            </p:cNvSpPr>
            <p:nvPr/>
          </p:nvSpPr>
          <p:spPr bwMode="auto">
            <a:xfrm flipH="1">
              <a:off x="6977" y="235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35" name="Line 95"/>
            <p:cNvSpPr>
              <a:spLocks noChangeShapeType="1"/>
            </p:cNvSpPr>
            <p:nvPr/>
          </p:nvSpPr>
          <p:spPr bwMode="auto">
            <a:xfrm flipH="1">
              <a:off x="6977" y="256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48" name="Line 96"/>
            <p:cNvSpPr>
              <a:spLocks noChangeShapeType="1"/>
            </p:cNvSpPr>
            <p:nvPr/>
          </p:nvSpPr>
          <p:spPr bwMode="auto">
            <a:xfrm flipH="1">
              <a:off x="6977" y="277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49" name="Line 97"/>
            <p:cNvSpPr>
              <a:spLocks noChangeShapeType="1"/>
            </p:cNvSpPr>
            <p:nvPr/>
          </p:nvSpPr>
          <p:spPr bwMode="auto">
            <a:xfrm flipH="1">
              <a:off x="6977" y="298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50" name="Line 98"/>
            <p:cNvSpPr>
              <a:spLocks noChangeShapeType="1"/>
            </p:cNvSpPr>
            <p:nvPr/>
          </p:nvSpPr>
          <p:spPr bwMode="auto">
            <a:xfrm flipH="1">
              <a:off x="6977" y="319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51" name="Line 99"/>
            <p:cNvSpPr>
              <a:spLocks noChangeShapeType="1"/>
            </p:cNvSpPr>
            <p:nvPr/>
          </p:nvSpPr>
          <p:spPr bwMode="auto">
            <a:xfrm flipH="1">
              <a:off x="6977" y="340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52" name="Rectangle 100"/>
            <p:cNvSpPr>
              <a:spLocks noChangeArrowheads="1"/>
            </p:cNvSpPr>
            <p:nvPr/>
          </p:nvSpPr>
          <p:spPr bwMode="auto">
            <a:xfrm>
              <a:off x="4727" y="1469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53" name="Rectangle 101"/>
            <p:cNvSpPr>
              <a:spLocks noChangeArrowheads="1"/>
            </p:cNvSpPr>
            <p:nvPr/>
          </p:nvSpPr>
          <p:spPr bwMode="auto">
            <a:xfrm>
              <a:off x="4727" y="1677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54" name="Rectangle 102"/>
            <p:cNvSpPr>
              <a:spLocks noChangeArrowheads="1"/>
            </p:cNvSpPr>
            <p:nvPr/>
          </p:nvSpPr>
          <p:spPr bwMode="auto">
            <a:xfrm>
              <a:off x="4727" y="1892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300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55" name="Rectangle 103"/>
            <p:cNvSpPr>
              <a:spLocks noChangeArrowheads="1"/>
            </p:cNvSpPr>
            <p:nvPr/>
          </p:nvSpPr>
          <p:spPr bwMode="auto">
            <a:xfrm>
              <a:off x="4727" y="2101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56" name="Rectangle 104"/>
            <p:cNvSpPr>
              <a:spLocks noChangeArrowheads="1"/>
            </p:cNvSpPr>
            <p:nvPr/>
          </p:nvSpPr>
          <p:spPr bwMode="auto">
            <a:xfrm>
              <a:off x="4727" y="2310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57" name="Rectangle 105"/>
            <p:cNvSpPr>
              <a:spLocks noChangeArrowheads="1"/>
            </p:cNvSpPr>
            <p:nvPr/>
          </p:nvSpPr>
          <p:spPr bwMode="auto">
            <a:xfrm>
              <a:off x="4727" y="2518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58" name="Rectangle 106"/>
            <p:cNvSpPr>
              <a:spLocks noChangeArrowheads="1"/>
            </p:cNvSpPr>
            <p:nvPr/>
          </p:nvSpPr>
          <p:spPr bwMode="auto">
            <a:xfrm>
              <a:off x="4727" y="2733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700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59" name="Rectangle 107"/>
            <p:cNvSpPr>
              <a:spLocks noChangeArrowheads="1"/>
            </p:cNvSpPr>
            <p:nvPr/>
          </p:nvSpPr>
          <p:spPr bwMode="auto">
            <a:xfrm>
              <a:off x="4727" y="2942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60" name="Rectangle 108"/>
            <p:cNvSpPr>
              <a:spLocks noChangeArrowheads="1"/>
            </p:cNvSpPr>
            <p:nvPr/>
          </p:nvSpPr>
          <p:spPr bwMode="auto">
            <a:xfrm>
              <a:off x="4727" y="3151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900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61" name="Rectangle 109"/>
            <p:cNvSpPr>
              <a:spLocks noChangeArrowheads="1"/>
            </p:cNvSpPr>
            <p:nvPr/>
          </p:nvSpPr>
          <p:spPr bwMode="auto">
            <a:xfrm>
              <a:off x="4684" y="3359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12700" y="1766888"/>
            <a:ext cx="5438775" cy="4083050"/>
            <a:chOff x="8" y="1113"/>
            <a:chExt cx="3426" cy="2572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8" y="1113"/>
              <a:ext cx="3426" cy="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734" y="1303"/>
              <a:ext cx="2103" cy="21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" y="1303"/>
              <a:ext cx="2103" cy="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734" y="3409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3" name="Line 8"/>
            <p:cNvSpPr>
              <a:spLocks noChangeShapeType="1"/>
            </p:cNvSpPr>
            <p:nvPr/>
          </p:nvSpPr>
          <p:spPr bwMode="auto">
            <a:xfrm>
              <a:off x="734" y="1303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V="1">
              <a:off x="1153" y="3388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25" name="Line 10"/>
            <p:cNvSpPr>
              <a:spLocks noChangeShapeType="1"/>
            </p:cNvSpPr>
            <p:nvPr/>
          </p:nvSpPr>
          <p:spPr bwMode="auto">
            <a:xfrm flipV="1">
              <a:off x="1574" y="3388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26" name="Line 11"/>
            <p:cNvSpPr>
              <a:spLocks noChangeShapeType="1"/>
            </p:cNvSpPr>
            <p:nvPr/>
          </p:nvSpPr>
          <p:spPr bwMode="auto">
            <a:xfrm flipV="1">
              <a:off x="1993" y="3388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27" name="Line 12"/>
            <p:cNvSpPr>
              <a:spLocks noChangeShapeType="1"/>
            </p:cNvSpPr>
            <p:nvPr/>
          </p:nvSpPr>
          <p:spPr bwMode="auto">
            <a:xfrm flipV="1">
              <a:off x="2414" y="3388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28" name="Line 13"/>
            <p:cNvSpPr>
              <a:spLocks noChangeShapeType="1"/>
            </p:cNvSpPr>
            <p:nvPr/>
          </p:nvSpPr>
          <p:spPr bwMode="auto">
            <a:xfrm flipV="1">
              <a:off x="2833" y="3388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29" name="Line 14"/>
            <p:cNvSpPr>
              <a:spLocks noChangeShapeType="1"/>
            </p:cNvSpPr>
            <p:nvPr/>
          </p:nvSpPr>
          <p:spPr bwMode="auto">
            <a:xfrm>
              <a:off x="1153" y="1303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30" name="Line 15"/>
            <p:cNvSpPr>
              <a:spLocks noChangeShapeType="1"/>
            </p:cNvSpPr>
            <p:nvPr/>
          </p:nvSpPr>
          <p:spPr bwMode="auto">
            <a:xfrm>
              <a:off x="1574" y="1303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31" name="Line 16"/>
            <p:cNvSpPr>
              <a:spLocks noChangeShapeType="1"/>
            </p:cNvSpPr>
            <p:nvPr/>
          </p:nvSpPr>
          <p:spPr bwMode="auto">
            <a:xfrm>
              <a:off x="1993" y="1303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32" name="Line 17"/>
            <p:cNvSpPr>
              <a:spLocks noChangeShapeType="1"/>
            </p:cNvSpPr>
            <p:nvPr/>
          </p:nvSpPr>
          <p:spPr bwMode="auto">
            <a:xfrm>
              <a:off x="2414" y="1303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33" name="Line 18"/>
            <p:cNvSpPr>
              <a:spLocks noChangeShapeType="1"/>
            </p:cNvSpPr>
            <p:nvPr/>
          </p:nvSpPr>
          <p:spPr bwMode="auto">
            <a:xfrm>
              <a:off x="2833" y="1303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34" name="Rectangle 19"/>
            <p:cNvSpPr>
              <a:spLocks noChangeArrowheads="1"/>
            </p:cNvSpPr>
            <p:nvPr/>
          </p:nvSpPr>
          <p:spPr bwMode="auto">
            <a:xfrm>
              <a:off x="1087" y="3451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35" name="Rectangle 20"/>
            <p:cNvSpPr>
              <a:spLocks noChangeArrowheads="1"/>
            </p:cNvSpPr>
            <p:nvPr/>
          </p:nvSpPr>
          <p:spPr bwMode="auto">
            <a:xfrm>
              <a:off x="1503" y="3451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36" name="Rectangle 21"/>
            <p:cNvSpPr>
              <a:spLocks noChangeArrowheads="1"/>
            </p:cNvSpPr>
            <p:nvPr/>
          </p:nvSpPr>
          <p:spPr bwMode="auto">
            <a:xfrm>
              <a:off x="1926" y="3451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37" name="Rectangle 22"/>
            <p:cNvSpPr>
              <a:spLocks noChangeArrowheads="1"/>
            </p:cNvSpPr>
            <p:nvPr/>
          </p:nvSpPr>
          <p:spPr bwMode="auto">
            <a:xfrm>
              <a:off x="2343" y="3451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38" name="Rectangle 23"/>
            <p:cNvSpPr>
              <a:spLocks noChangeArrowheads="1"/>
            </p:cNvSpPr>
            <p:nvPr/>
          </p:nvSpPr>
          <p:spPr bwMode="auto">
            <a:xfrm>
              <a:off x="2748" y="3451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39" name="Line 24"/>
            <p:cNvSpPr>
              <a:spLocks noChangeShapeType="1"/>
            </p:cNvSpPr>
            <p:nvPr/>
          </p:nvSpPr>
          <p:spPr bwMode="auto">
            <a:xfrm>
              <a:off x="734" y="1303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40" name="Line 25"/>
            <p:cNvSpPr>
              <a:spLocks noChangeShapeType="1"/>
            </p:cNvSpPr>
            <p:nvPr/>
          </p:nvSpPr>
          <p:spPr bwMode="auto">
            <a:xfrm>
              <a:off x="2837" y="1303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41" name="Line 26"/>
            <p:cNvSpPr>
              <a:spLocks noChangeShapeType="1"/>
            </p:cNvSpPr>
            <p:nvPr/>
          </p:nvSpPr>
          <p:spPr bwMode="auto">
            <a:xfrm>
              <a:off x="734" y="151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42" name="Line 27"/>
            <p:cNvSpPr>
              <a:spLocks noChangeShapeType="1"/>
            </p:cNvSpPr>
            <p:nvPr/>
          </p:nvSpPr>
          <p:spPr bwMode="auto">
            <a:xfrm>
              <a:off x="734" y="172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43" name="Line 28"/>
            <p:cNvSpPr>
              <a:spLocks noChangeShapeType="1"/>
            </p:cNvSpPr>
            <p:nvPr/>
          </p:nvSpPr>
          <p:spPr bwMode="auto">
            <a:xfrm>
              <a:off x="734" y="193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44" name="Line 29"/>
            <p:cNvSpPr>
              <a:spLocks noChangeShapeType="1"/>
            </p:cNvSpPr>
            <p:nvPr/>
          </p:nvSpPr>
          <p:spPr bwMode="auto">
            <a:xfrm>
              <a:off x="734" y="214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45" name="Line 30"/>
            <p:cNvSpPr>
              <a:spLocks noChangeShapeType="1"/>
            </p:cNvSpPr>
            <p:nvPr/>
          </p:nvSpPr>
          <p:spPr bwMode="auto">
            <a:xfrm>
              <a:off x="734" y="235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46" name="Line 31"/>
            <p:cNvSpPr>
              <a:spLocks noChangeShapeType="1"/>
            </p:cNvSpPr>
            <p:nvPr/>
          </p:nvSpPr>
          <p:spPr bwMode="auto">
            <a:xfrm>
              <a:off x="734" y="256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47" name="Line 32"/>
            <p:cNvSpPr>
              <a:spLocks noChangeShapeType="1"/>
            </p:cNvSpPr>
            <p:nvPr/>
          </p:nvSpPr>
          <p:spPr bwMode="auto">
            <a:xfrm>
              <a:off x="734" y="277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72" name="Line 33"/>
            <p:cNvSpPr>
              <a:spLocks noChangeShapeType="1"/>
            </p:cNvSpPr>
            <p:nvPr/>
          </p:nvSpPr>
          <p:spPr bwMode="auto">
            <a:xfrm>
              <a:off x="734" y="298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73" name="Line 34"/>
            <p:cNvSpPr>
              <a:spLocks noChangeShapeType="1"/>
            </p:cNvSpPr>
            <p:nvPr/>
          </p:nvSpPr>
          <p:spPr bwMode="auto">
            <a:xfrm>
              <a:off x="734" y="319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74" name="Line 35"/>
            <p:cNvSpPr>
              <a:spLocks noChangeShapeType="1"/>
            </p:cNvSpPr>
            <p:nvPr/>
          </p:nvSpPr>
          <p:spPr bwMode="auto">
            <a:xfrm>
              <a:off x="734" y="340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75" name="Line 36"/>
            <p:cNvSpPr>
              <a:spLocks noChangeShapeType="1"/>
            </p:cNvSpPr>
            <p:nvPr/>
          </p:nvSpPr>
          <p:spPr bwMode="auto">
            <a:xfrm flipH="1">
              <a:off x="2816" y="151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76" name="Line 37"/>
            <p:cNvSpPr>
              <a:spLocks noChangeShapeType="1"/>
            </p:cNvSpPr>
            <p:nvPr/>
          </p:nvSpPr>
          <p:spPr bwMode="auto">
            <a:xfrm flipH="1">
              <a:off x="2816" y="172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77" name="Line 38"/>
            <p:cNvSpPr>
              <a:spLocks noChangeShapeType="1"/>
            </p:cNvSpPr>
            <p:nvPr/>
          </p:nvSpPr>
          <p:spPr bwMode="auto">
            <a:xfrm flipH="1">
              <a:off x="2816" y="193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79" name="Line 39"/>
            <p:cNvSpPr>
              <a:spLocks noChangeShapeType="1"/>
            </p:cNvSpPr>
            <p:nvPr/>
          </p:nvSpPr>
          <p:spPr bwMode="auto">
            <a:xfrm flipH="1">
              <a:off x="2816" y="214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80" name="Line 40"/>
            <p:cNvSpPr>
              <a:spLocks noChangeShapeType="1"/>
            </p:cNvSpPr>
            <p:nvPr/>
          </p:nvSpPr>
          <p:spPr bwMode="auto">
            <a:xfrm flipH="1">
              <a:off x="2816" y="235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81" name="Line 41"/>
            <p:cNvSpPr>
              <a:spLocks noChangeShapeType="1"/>
            </p:cNvSpPr>
            <p:nvPr/>
          </p:nvSpPr>
          <p:spPr bwMode="auto">
            <a:xfrm flipH="1">
              <a:off x="2816" y="256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82" name="Line 42"/>
            <p:cNvSpPr>
              <a:spLocks noChangeShapeType="1"/>
            </p:cNvSpPr>
            <p:nvPr/>
          </p:nvSpPr>
          <p:spPr bwMode="auto">
            <a:xfrm flipH="1">
              <a:off x="2816" y="277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83" name="Line 43"/>
            <p:cNvSpPr>
              <a:spLocks noChangeShapeType="1"/>
            </p:cNvSpPr>
            <p:nvPr/>
          </p:nvSpPr>
          <p:spPr bwMode="auto">
            <a:xfrm flipH="1">
              <a:off x="2816" y="298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84" name="Line 44"/>
            <p:cNvSpPr>
              <a:spLocks noChangeShapeType="1"/>
            </p:cNvSpPr>
            <p:nvPr/>
          </p:nvSpPr>
          <p:spPr bwMode="auto">
            <a:xfrm flipH="1">
              <a:off x="2816" y="319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85" name="Line 45"/>
            <p:cNvSpPr>
              <a:spLocks noChangeShapeType="1"/>
            </p:cNvSpPr>
            <p:nvPr/>
          </p:nvSpPr>
          <p:spPr bwMode="auto">
            <a:xfrm flipH="1">
              <a:off x="2816" y="340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86" name="Rectangle 46"/>
            <p:cNvSpPr>
              <a:spLocks noChangeArrowheads="1"/>
            </p:cNvSpPr>
            <p:nvPr/>
          </p:nvSpPr>
          <p:spPr bwMode="auto">
            <a:xfrm>
              <a:off x="566" y="1469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87" name="Rectangle 47"/>
            <p:cNvSpPr>
              <a:spLocks noChangeArrowheads="1"/>
            </p:cNvSpPr>
            <p:nvPr/>
          </p:nvSpPr>
          <p:spPr bwMode="auto">
            <a:xfrm>
              <a:off x="566" y="1677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88" name="Rectangle 48"/>
            <p:cNvSpPr>
              <a:spLocks noChangeArrowheads="1"/>
            </p:cNvSpPr>
            <p:nvPr/>
          </p:nvSpPr>
          <p:spPr bwMode="auto">
            <a:xfrm>
              <a:off x="566" y="1892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300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89" name="Rectangle 49"/>
            <p:cNvSpPr>
              <a:spLocks noChangeArrowheads="1"/>
            </p:cNvSpPr>
            <p:nvPr/>
          </p:nvSpPr>
          <p:spPr bwMode="auto">
            <a:xfrm>
              <a:off x="566" y="2101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0" name="Rectangle 50"/>
            <p:cNvSpPr>
              <a:spLocks noChangeArrowheads="1"/>
            </p:cNvSpPr>
            <p:nvPr/>
          </p:nvSpPr>
          <p:spPr bwMode="auto">
            <a:xfrm>
              <a:off x="566" y="2310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1" name="Rectangle 51"/>
            <p:cNvSpPr>
              <a:spLocks noChangeArrowheads="1"/>
            </p:cNvSpPr>
            <p:nvPr/>
          </p:nvSpPr>
          <p:spPr bwMode="auto">
            <a:xfrm>
              <a:off x="566" y="2518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2" name="Rectangle 52"/>
            <p:cNvSpPr>
              <a:spLocks noChangeArrowheads="1"/>
            </p:cNvSpPr>
            <p:nvPr/>
          </p:nvSpPr>
          <p:spPr bwMode="auto">
            <a:xfrm>
              <a:off x="566" y="2733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700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3" name="Rectangle 53"/>
            <p:cNvSpPr>
              <a:spLocks noChangeArrowheads="1"/>
            </p:cNvSpPr>
            <p:nvPr/>
          </p:nvSpPr>
          <p:spPr bwMode="auto">
            <a:xfrm>
              <a:off x="566" y="2942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4" name="Rectangle 54"/>
            <p:cNvSpPr>
              <a:spLocks noChangeArrowheads="1"/>
            </p:cNvSpPr>
            <p:nvPr/>
          </p:nvSpPr>
          <p:spPr bwMode="auto">
            <a:xfrm>
              <a:off x="566" y="3151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900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5" name="Rectangle 55"/>
            <p:cNvSpPr>
              <a:spLocks noChangeArrowheads="1"/>
            </p:cNvSpPr>
            <p:nvPr/>
          </p:nvSpPr>
          <p:spPr bwMode="auto">
            <a:xfrm>
              <a:off x="523" y="3359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 </a:t>
            </a:r>
            <a:r>
              <a:rPr lang="en-GB" dirty="0" smtClean="0"/>
              <a:t>profiles (averaging ROIs)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262" name="Rectangle 5261"/>
          <p:cNvSpPr/>
          <p:nvPr/>
        </p:nvSpPr>
        <p:spPr bwMode="auto">
          <a:xfrm>
            <a:off x="3163888" y="2662238"/>
            <a:ext cx="166687" cy="4064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239" name="Rectangle 238"/>
          <p:cNvSpPr/>
          <p:nvPr/>
        </p:nvSpPr>
        <p:spPr bwMode="auto">
          <a:xfrm>
            <a:off x="9729622" y="2663659"/>
            <a:ext cx="166687" cy="4064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240" name="Rectangle 239"/>
          <p:cNvSpPr/>
          <p:nvPr/>
        </p:nvSpPr>
        <p:spPr bwMode="auto">
          <a:xfrm rot="5400000">
            <a:off x="1754731" y="3600994"/>
            <a:ext cx="166687" cy="406400"/>
          </a:xfrm>
          <a:prstGeom prst="rect">
            <a:avLst/>
          </a:prstGeom>
          <a:noFill/>
          <a:ln w="38100" cap="flat" cmpd="sng" algn="ctr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241" name="Rectangle 240"/>
          <p:cNvSpPr/>
          <p:nvPr/>
        </p:nvSpPr>
        <p:spPr bwMode="auto">
          <a:xfrm rot="5400000">
            <a:off x="8388811" y="3603921"/>
            <a:ext cx="166687" cy="406400"/>
          </a:xfrm>
          <a:prstGeom prst="rect">
            <a:avLst/>
          </a:prstGeom>
          <a:noFill/>
          <a:ln w="38100" cap="flat" cmpd="sng" algn="ctr">
            <a:solidFill>
              <a:srgbClr val="FFCC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242" name="Rectangle 241"/>
          <p:cNvSpPr/>
          <p:nvPr/>
        </p:nvSpPr>
        <p:spPr bwMode="auto">
          <a:xfrm>
            <a:off x="3152776" y="4595813"/>
            <a:ext cx="166687" cy="406400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243" name="Rectangle 242"/>
          <p:cNvSpPr/>
          <p:nvPr/>
        </p:nvSpPr>
        <p:spPr bwMode="auto">
          <a:xfrm>
            <a:off x="9809163" y="4595813"/>
            <a:ext cx="166687" cy="406400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5263" name="TextBox 5262"/>
          <p:cNvSpPr txBox="1"/>
          <p:nvPr/>
        </p:nvSpPr>
        <p:spPr>
          <a:xfrm>
            <a:off x="4655046" y="2268161"/>
            <a:ext cx="2653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C00000"/>
                </a:solidFill>
              </a:rPr>
              <a:t>Top ROI, 50x100 pixels, averaged vertically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5264" name="TextBox 5263"/>
          <p:cNvSpPr txBox="1"/>
          <p:nvPr/>
        </p:nvSpPr>
        <p:spPr>
          <a:xfrm>
            <a:off x="4667640" y="3636313"/>
            <a:ext cx="2723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C000"/>
                </a:solidFill>
              </a:rPr>
              <a:t>Left ROI, 100x50 pixels, averaged horizontally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5265" name="TextBox 5264"/>
          <p:cNvSpPr txBox="1"/>
          <p:nvPr/>
        </p:nvSpPr>
        <p:spPr>
          <a:xfrm>
            <a:off x="4562476" y="4725144"/>
            <a:ext cx="3044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7030A0"/>
                </a:solidFill>
              </a:rPr>
              <a:t>Bottom ROI, 50x100 pixels, averaged vertically</a:t>
            </a:r>
            <a:endParaRPr lang="en-GB" dirty="0">
              <a:solidFill>
                <a:srgbClr val="7030A0"/>
              </a:solidFill>
            </a:endParaRPr>
          </a:p>
        </p:txBody>
      </p:sp>
      <p:cxnSp>
        <p:nvCxnSpPr>
          <p:cNvPr id="5267" name="Straight Arrow Connector 5266"/>
          <p:cNvCxnSpPr>
            <a:stCxn id="5263" idx="1"/>
            <a:endCxn id="5262" idx="3"/>
          </p:cNvCxnSpPr>
          <p:nvPr/>
        </p:nvCxnSpPr>
        <p:spPr bwMode="auto">
          <a:xfrm flipH="1">
            <a:off x="3330575" y="2560549"/>
            <a:ext cx="1324471" cy="3048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69" name="Straight Arrow Connector 5268"/>
          <p:cNvCxnSpPr>
            <a:stCxn id="5263" idx="3"/>
            <a:endCxn id="239" idx="1"/>
          </p:cNvCxnSpPr>
          <p:nvPr/>
        </p:nvCxnSpPr>
        <p:spPr bwMode="auto">
          <a:xfrm>
            <a:off x="7308964" y="2560549"/>
            <a:ext cx="2420658" cy="30631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72" name="Straight Arrow Connector 5271"/>
          <p:cNvCxnSpPr>
            <a:stCxn id="5264" idx="1"/>
            <a:endCxn id="240" idx="0"/>
          </p:cNvCxnSpPr>
          <p:nvPr/>
        </p:nvCxnSpPr>
        <p:spPr bwMode="auto">
          <a:xfrm flipH="1" flipV="1">
            <a:off x="2041275" y="3804195"/>
            <a:ext cx="2626365" cy="1245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76" name="Straight Arrow Connector 5275"/>
          <p:cNvCxnSpPr>
            <a:stCxn id="5264" idx="3"/>
            <a:endCxn id="241" idx="2"/>
          </p:cNvCxnSpPr>
          <p:nvPr/>
        </p:nvCxnSpPr>
        <p:spPr bwMode="auto">
          <a:xfrm flipV="1">
            <a:off x="7391350" y="3807122"/>
            <a:ext cx="877605" cy="1215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78" name="Straight Arrow Connector 5277"/>
          <p:cNvCxnSpPr>
            <a:stCxn id="5265" idx="1"/>
            <a:endCxn id="242" idx="3"/>
          </p:cNvCxnSpPr>
          <p:nvPr/>
        </p:nvCxnSpPr>
        <p:spPr bwMode="auto">
          <a:xfrm flipH="1" flipV="1">
            <a:off x="3319463" y="4799013"/>
            <a:ext cx="1243013" cy="21851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6" name="Straight Arrow Connector 225"/>
          <p:cNvCxnSpPr>
            <a:stCxn id="5265" idx="3"/>
            <a:endCxn id="243" idx="1"/>
          </p:cNvCxnSpPr>
          <p:nvPr/>
        </p:nvCxnSpPr>
        <p:spPr bwMode="auto">
          <a:xfrm flipV="1">
            <a:off x="7607374" y="4799013"/>
            <a:ext cx="2201789" cy="21851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8" name="TextBox 227"/>
          <p:cNvSpPr txBox="1"/>
          <p:nvPr/>
        </p:nvSpPr>
        <p:spPr>
          <a:xfrm>
            <a:off x="7724799" y="1229851"/>
            <a:ext cx="3482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 the measurement the pixels were shifted to make the edges perfectly vertical/horizontal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283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 profiles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817563" y="1031875"/>
            <a:ext cx="10150475" cy="5730875"/>
            <a:chOff x="515" y="650"/>
            <a:chExt cx="6394" cy="3610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515" y="650"/>
              <a:ext cx="6394" cy="3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792" y="920"/>
              <a:ext cx="1832" cy="29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792" y="3866"/>
              <a:ext cx="1832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>
              <a:off x="792" y="920"/>
              <a:ext cx="1832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" name="Line 8"/>
            <p:cNvSpPr>
              <a:spLocks noChangeShapeType="1"/>
            </p:cNvSpPr>
            <p:nvPr/>
          </p:nvSpPr>
          <p:spPr bwMode="auto">
            <a:xfrm flipV="1">
              <a:off x="1097" y="3837"/>
              <a:ext cx="0" cy="29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 flipV="1">
              <a:off x="1708" y="3837"/>
              <a:ext cx="0" cy="29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6" name="Line 10"/>
            <p:cNvSpPr>
              <a:spLocks noChangeShapeType="1"/>
            </p:cNvSpPr>
            <p:nvPr/>
          </p:nvSpPr>
          <p:spPr bwMode="auto">
            <a:xfrm flipV="1">
              <a:off x="2319" y="3837"/>
              <a:ext cx="0" cy="29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" name="Line 11"/>
            <p:cNvSpPr>
              <a:spLocks noChangeShapeType="1"/>
            </p:cNvSpPr>
            <p:nvPr/>
          </p:nvSpPr>
          <p:spPr bwMode="auto">
            <a:xfrm>
              <a:off x="1097" y="920"/>
              <a:ext cx="0" cy="3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1708" y="920"/>
              <a:ext cx="0" cy="3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>
              <a:off x="2319" y="920"/>
              <a:ext cx="0" cy="3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4" name="Rectangle 14"/>
            <p:cNvSpPr>
              <a:spLocks noChangeArrowheads="1"/>
            </p:cNvSpPr>
            <p:nvPr/>
          </p:nvSpPr>
          <p:spPr bwMode="auto">
            <a:xfrm>
              <a:off x="1048" y="3900"/>
              <a:ext cx="10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-10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15"/>
            <p:cNvSpPr>
              <a:spLocks noChangeArrowheads="1"/>
            </p:cNvSpPr>
            <p:nvPr/>
          </p:nvSpPr>
          <p:spPr bwMode="auto">
            <a:xfrm>
              <a:off x="1688" y="3900"/>
              <a:ext cx="4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16"/>
            <p:cNvSpPr>
              <a:spLocks noChangeArrowheads="1"/>
            </p:cNvSpPr>
            <p:nvPr/>
          </p:nvSpPr>
          <p:spPr bwMode="auto">
            <a:xfrm>
              <a:off x="2278" y="3900"/>
              <a:ext cx="8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17"/>
            <p:cNvSpPr>
              <a:spLocks noChangeArrowheads="1"/>
            </p:cNvSpPr>
            <p:nvPr/>
          </p:nvSpPr>
          <p:spPr bwMode="auto">
            <a:xfrm>
              <a:off x="1598" y="3993"/>
              <a:ext cx="8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x [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Freeform 18"/>
            <p:cNvSpPr>
              <a:spLocks/>
            </p:cNvSpPr>
            <p:nvPr/>
          </p:nvSpPr>
          <p:spPr bwMode="auto">
            <a:xfrm>
              <a:off x="1684" y="4029"/>
              <a:ext cx="42" cy="51"/>
            </a:xfrm>
            <a:custGeom>
              <a:avLst/>
              <a:gdLst>
                <a:gd name="T0" fmla="*/ 0 w 203"/>
                <a:gd name="T1" fmla="*/ 234 h 245"/>
                <a:gd name="T2" fmla="*/ 0 w 203"/>
                <a:gd name="T3" fmla="*/ 231 h 245"/>
                <a:gd name="T4" fmla="*/ 55 w 203"/>
                <a:gd name="T5" fmla="*/ 12 h 245"/>
                <a:gd name="T6" fmla="*/ 61 w 203"/>
                <a:gd name="T7" fmla="*/ 3 h 245"/>
                <a:gd name="T8" fmla="*/ 70 w 203"/>
                <a:gd name="T9" fmla="*/ 0 h 245"/>
                <a:gd name="T10" fmla="*/ 78 w 203"/>
                <a:gd name="T11" fmla="*/ 3 h 245"/>
                <a:gd name="T12" fmla="*/ 82 w 203"/>
                <a:gd name="T13" fmla="*/ 10 h 245"/>
                <a:gd name="T14" fmla="*/ 82 w 203"/>
                <a:gd name="T15" fmla="*/ 12 h 245"/>
                <a:gd name="T16" fmla="*/ 81 w 203"/>
                <a:gd name="T17" fmla="*/ 14 h 245"/>
                <a:gd name="T18" fmla="*/ 59 w 203"/>
                <a:gd name="T19" fmla="*/ 101 h 245"/>
                <a:gd name="T20" fmla="*/ 56 w 203"/>
                <a:gd name="T21" fmla="*/ 127 h 245"/>
                <a:gd name="T22" fmla="*/ 62 w 203"/>
                <a:gd name="T23" fmla="*/ 150 h 245"/>
                <a:gd name="T24" fmla="*/ 82 w 203"/>
                <a:gd name="T25" fmla="*/ 159 h 245"/>
                <a:gd name="T26" fmla="*/ 130 w 203"/>
                <a:gd name="T27" fmla="*/ 125 h 245"/>
                <a:gd name="T28" fmla="*/ 130 w 203"/>
                <a:gd name="T29" fmla="*/ 125 h 245"/>
                <a:gd name="T30" fmla="*/ 130 w 203"/>
                <a:gd name="T31" fmla="*/ 124 h 245"/>
                <a:gd name="T32" fmla="*/ 157 w 203"/>
                <a:gd name="T33" fmla="*/ 16 h 245"/>
                <a:gd name="T34" fmla="*/ 163 w 203"/>
                <a:gd name="T35" fmla="*/ 8 h 245"/>
                <a:gd name="T36" fmla="*/ 173 w 203"/>
                <a:gd name="T37" fmla="*/ 4 h 245"/>
                <a:gd name="T38" fmla="*/ 180 w 203"/>
                <a:gd name="T39" fmla="*/ 7 h 245"/>
                <a:gd name="T40" fmla="*/ 184 w 203"/>
                <a:gd name="T41" fmla="*/ 15 h 245"/>
                <a:gd name="T42" fmla="*/ 183 w 203"/>
                <a:gd name="T43" fmla="*/ 17 h 245"/>
                <a:gd name="T44" fmla="*/ 157 w 203"/>
                <a:gd name="T45" fmla="*/ 125 h 245"/>
                <a:gd name="T46" fmla="*/ 154 w 203"/>
                <a:gd name="T47" fmla="*/ 143 h 245"/>
                <a:gd name="T48" fmla="*/ 165 w 203"/>
                <a:gd name="T49" fmla="*/ 159 h 245"/>
                <a:gd name="T50" fmla="*/ 182 w 203"/>
                <a:gd name="T51" fmla="*/ 145 h 245"/>
                <a:gd name="T52" fmla="*/ 193 w 203"/>
                <a:gd name="T53" fmla="*/ 110 h 245"/>
                <a:gd name="T54" fmla="*/ 196 w 203"/>
                <a:gd name="T55" fmla="*/ 108 h 245"/>
                <a:gd name="T56" fmla="*/ 200 w 203"/>
                <a:gd name="T57" fmla="*/ 108 h 245"/>
                <a:gd name="T58" fmla="*/ 202 w 203"/>
                <a:gd name="T59" fmla="*/ 109 h 245"/>
                <a:gd name="T60" fmla="*/ 203 w 203"/>
                <a:gd name="T61" fmla="*/ 111 h 245"/>
                <a:gd name="T62" fmla="*/ 189 w 203"/>
                <a:gd name="T63" fmla="*/ 153 h 245"/>
                <a:gd name="T64" fmla="*/ 164 w 203"/>
                <a:gd name="T65" fmla="*/ 169 h 245"/>
                <a:gd name="T66" fmla="*/ 142 w 203"/>
                <a:gd name="T67" fmla="*/ 162 h 245"/>
                <a:gd name="T68" fmla="*/ 130 w 203"/>
                <a:gd name="T69" fmla="*/ 143 h 245"/>
                <a:gd name="T70" fmla="*/ 108 w 203"/>
                <a:gd name="T71" fmla="*/ 161 h 245"/>
                <a:gd name="T72" fmla="*/ 82 w 203"/>
                <a:gd name="T73" fmla="*/ 169 h 245"/>
                <a:gd name="T74" fmla="*/ 45 w 203"/>
                <a:gd name="T75" fmla="*/ 158 h 245"/>
                <a:gd name="T76" fmla="*/ 26 w 203"/>
                <a:gd name="T77" fmla="*/ 233 h 245"/>
                <a:gd name="T78" fmla="*/ 21 w 203"/>
                <a:gd name="T79" fmla="*/ 241 h 245"/>
                <a:gd name="T80" fmla="*/ 11 w 203"/>
                <a:gd name="T81" fmla="*/ 245 h 245"/>
                <a:gd name="T82" fmla="*/ 3 w 203"/>
                <a:gd name="T83" fmla="*/ 242 h 245"/>
                <a:gd name="T84" fmla="*/ 0 w 203"/>
                <a:gd name="T85" fmla="*/ 23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245">
                  <a:moveTo>
                    <a:pt x="0" y="234"/>
                  </a:moveTo>
                  <a:cubicBezTo>
                    <a:pt x="0" y="233"/>
                    <a:pt x="0" y="232"/>
                    <a:pt x="0" y="231"/>
                  </a:cubicBezTo>
                  <a:lnTo>
                    <a:pt x="55" y="12"/>
                  </a:lnTo>
                  <a:cubicBezTo>
                    <a:pt x="56" y="8"/>
                    <a:pt x="58" y="6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4" y="0"/>
                    <a:pt x="76" y="1"/>
                    <a:pt x="78" y="3"/>
                  </a:cubicBezTo>
                  <a:cubicBezTo>
                    <a:pt x="81" y="5"/>
                    <a:pt x="82" y="7"/>
                    <a:pt x="82" y="10"/>
                  </a:cubicBezTo>
                  <a:cubicBezTo>
                    <a:pt x="82" y="11"/>
                    <a:pt x="82" y="12"/>
                    <a:pt x="82" y="12"/>
                  </a:cubicBezTo>
                  <a:cubicBezTo>
                    <a:pt x="82" y="13"/>
                    <a:pt x="81" y="13"/>
                    <a:pt x="81" y="14"/>
                  </a:cubicBezTo>
                  <a:lnTo>
                    <a:pt x="59" y="101"/>
                  </a:lnTo>
                  <a:cubicBezTo>
                    <a:pt x="57" y="111"/>
                    <a:pt x="56" y="120"/>
                    <a:pt x="56" y="127"/>
                  </a:cubicBezTo>
                  <a:cubicBezTo>
                    <a:pt x="56" y="136"/>
                    <a:pt x="58" y="144"/>
                    <a:pt x="62" y="150"/>
                  </a:cubicBezTo>
                  <a:cubicBezTo>
                    <a:pt x="67" y="156"/>
                    <a:pt x="73" y="159"/>
                    <a:pt x="82" y="159"/>
                  </a:cubicBezTo>
                  <a:cubicBezTo>
                    <a:pt x="100" y="159"/>
                    <a:pt x="116" y="148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4"/>
                    <a:pt x="130" y="124"/>
                    <a:pt x="130" y="124"/>
                  </a:cubicBezTo>
                  <a:lnTo>
                    <a:pt x="157" y="16"/>
                  </a:lnTo>
                  <a:cubicBezTo>
                    <a:pt x="158" y="13"/>
                    <a:pt x="160" y="10"/>
                    <a:pt x="163" y="8"/>
                  </a:cubicBezTo>
                  <a:cubicBezTo>
                    <a:pt x="166" y="5"/>
                    <a:pt x="169" y="4"/>
                    <a:pt x="173" y="4"/>
                  </a:cubicBezTo>
                  <a:cubicBezTo>
                    <a:pt x="176" y="4"/>
                    <a:pt x="178" y="5"/>
                    <a:pt x="180" y="7"/>
                  </a:cubicBezTo>
                  <a:cubicBezTo>
                    <a:pt x="183" y="9"/>
                    <a:pt x="184" y="12"/>
                    <a:pt x="184" y="15"/>
                  </a:cubicBezTo>
                  <a:cubicBezTo>
                    <a:pt x="184" y="16"/>
                    <a:pt x="184" y="17"/>
                    <a:pt x="183" y="17"/>
                  </a:cubicBezTo>
                  <a:lnTo>
                    <a:pt x="157" y="125"/>
                  </a:lnTo>
                  <a:cubicBezTo>
                    <a:pt x="155" y="132"/>
                    <a:pt x="154" y="138"/>
                    <a:pt x="154" y="143"/>
                  </a:cubicBezTo>
                  <a:cubicBezTo>
                    <a:pt x="154" y="154"/>
                    <a:pt x="158" y="159"/>
                    <a:pt x="165" y="159"/>
                  </a:cubicBezTo>
                  <a:cubicBezTo>
                    <a:pt x="173" y="159"/>
                    <a:pt x="178" y="154"/>
                    <a:pt x="182" y="145"/>
                  </a:cubicBezTo>
                  <a:cubicBezTo>
                    <a:pt x="186" y="135"/>
                    <a:pt x="190" y="123"/>
                    <a:pt x="193" y="110"/>
                  </a:cubicBezTo>
                  <a:cubicBezTo>
                    <a:pt x="193" y="108"/>
                    <a:pt x="194" y="108"/>
                    <a:pt x="196" y="108"/>
                  </a:cubicBezTo>
                  <a:lnTo>
                    <a:pt x="200" y="108"/>
                  </a:lnTo>
                  <a:cubicBezTo>
                    <a:pt x="201" y="108"/>
                    <a:pt x="202" y="108"/>
                    <a:pt x="202" y="109"/>
                  </a:cubicBezTo>
                  <a:cubicBezTo>
                    <a:pt x="203" y="110"/>
                    <a:pt x="203" y="110"/>
                    <a:pt x="203" y="111"/>
                  </a:cubicBezTo>
                  <a:cubicBezTo>
                    <a:pt x="199" y="129"/>
                    <a:pt x="194" y="143"/>
                    <a:pt x="189" y="153"/>
                  </a:cubicBezTo>
                  <a:cubicBezTo>
                    <a:pt x="184" y="163"/>
                    <a:pt x="176" y="169"/>
                    <a:pt x="164" y="169"/>
                  </a:cubicBezTo>
                  <a:cubicBezTo>
                    <a:pt x="156" y="169"/>
                    <a:pt x="148" y="166"/>
                    <a:pt x="142" y="162"/>
                  </a:cubicBezTo>
                  <a:cubicBezTo>
                    <a:pt x="136" y="157"/>
                    <a:pt x="132" y="151"/>
                    <a:pt x="130" y="143"/>
                  </a:cubicBezTo>
                  <a:cubicBezTo>
                    <a:pt x="123" y="150"/>
                    <a:pt x="116" y="157"/>
                    <a:pt x="108" y="161"/>
                  </a:cubicBezTo>
                  <a:cubicBezTo>
                    <a:pt x="100" y="166"/>
                    <a:pt x="91" y="169"/>
                    <a:pt x="82" y="169"/>
                  </a:cubicBezTo>
                  <a:cubicBezTo>
                    <a:pt x="66" y="169"/>
                    <a:pt x="54" y="165"/>
                    <a:pt x="45" y="158"/>
                  </a:cubicBezTo>
                  <a:lnTo>
                    <a:pt x="26" y="233"/>
                  </a:lnTo>
                  <a:cubicBezTo>
                    <a:pt x="26" y="236"/>
                    <a:pt x="24" y="239"/>
                    <a:pt x="21" y="241"/>
                  </a:cubicBezTo>
                  <a:cubicBezTo>
                    <a:pt x="18" y="244"/>
                    <a:pt x="15" y="245"/>
                    <a:pt x="11" y="245"/>
                  </a:cubicBezTo>
                  <a:cubicBezTo>
                    <a:pt x="8" y="245"/>
                    <a:pt x="5" y="244"/>
                    <a:pt x="3" y="242"/>
                  </a:cubicBezTo>
                  <a:cubicBezTo>
                    <a:pt x="1" y="240"/>
                    <a:pt x="0" y="238"/>
                    <a:pt x="0" y="234"/>
                  </a:cubicBezTo>
                  <a:close/>
                </a:path>
              </a:pathLst>
            </a:custGeom>
            <a:solidFill>
              <a:srgbClr val="26262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0" name="Rectangle 19"/>
            <p:cNvSpPr>
              <a:spLocks noChangeArrowheads="1"/>
            </p:cNvSpPr>
            <p:nvPr/>
          </p:nvSpPr>
          <p:spPr bwMode="auto">
            <a:xfrm>
              <a:off x="1728" y="3993"/>
              <a:ext cx="9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m]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Line 20"/>
            <p:cNvSpPr>
              <a:spLocks noChangeShapeType="1"/>
            </p:cNvSpPr>
            <p:nvPr/>
          </p:nvSpPr>
          <p:spPr bwMode="auto">
            <a:xfrm flipV="1">
              <a:off x="792" y="920"/>
              <a:ext cx="0" cy="2946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" name="Line 21"/>
            <p:cNvSpPr>
              <a:spLocks noChangeShapeType="1"/>
            </p:cNvSpPr>
            <p:nvPr/>
          </p:nvSpPr>
          <p:spPr bwMode="auto">
            <a:xfrm flipV="1">
              <a:off x="2624" y="920"/>
              <a:ext cx="0" cy="2946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3" name="Line 22"/>
            <p:cNvSpPr>
              <a:spLocks noChangeShapeType="1"/>
            </p:cNvSpPr>
            <p:nvPr/>
          </p:nvSpPr>
          <p:spPr bwMode="auto">
            <a:xfrm>
              <a:off x="792" y="3621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4" name="Line 23"/>
            <p:cNvSpPr>
              <a:spLocks noChangeShapeType="1"/>
            </p:cNvSpPr>
            <p:nvPr/>
          </p:nvSpPr>
          <p:spPr bwMode="auto">
            <a:xfrm>
              <a:off x="792" y="3253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5" name="Line 24"/>
            <p:cNvSpPr>
              <a:spLocks noChangeShapeType="1"/>
            </p:cNvSpPr>
            <p:nvPr/>
          </p:nvSpPr>
          <p:spPr bwMode="auto">
            <a:xfrm>
              <a:off x="792" y="2884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6" name="Line 25"/>
            <p:cNvSpPr>
              <a:spLocks noChangeShapeType="1"/>
            </p:cNvSpPr>
            <p:nvPr/>
          </p:nvSpPr>
          <p:spPr bwMode="auto">
            <a:xfrm>
              <a:off x="792" y="2516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7" name="Line 26"/>
            <p:cNvSpPr>
              <a:spLocks noChangeShapeType="1"/>
            </p:cNvSpPr>
            <p:nvPr/>
          </p:nvSpPr>
          <p:spPr bwMode="auto">
            <a:xfrm>
              <a:off x="792" y="2148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8" name="Line 27"/>
            <p:cNvSpPr>
              <a:spLocks noChangeShapeType="1"/>
            </p:cNvSpPr>
            <p:nvPr/>
          </p:nvSpPr>
          <p:spPr bwMode="auto">
            <a:xfrm>
              <a:off x="792" y="1780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9" name="Line 28"/>
            <p:cNvSpPr>
              <a:spLocks noChangeShapeType="1"/>
            </p:cNvSpPr>
            <p:nvPr/>
          </p:nvSpPr>
          <p:spPr bwMode="auto">
            <a:xfrm>
              <a:off x="792" y="1411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0" name="Line 29"/>
            <p:cNvSpPr>
              <a:spLocks noChangeShapeType="1"/>
            </p:cNvSpPr>
            <p:nvPr/>
          </p:nvSpPr>
          <p:spPr bwMode="auto">
            <a:xfrm flipH="1">
              <a:off x="2595" y="3621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1" name="Line 30"/>
            <p:cNvSpPr>
              <a:spLocks noChangeShapeType="1"/>
            </p:cNvSpPr>
            <p:nvPr/>
          </p:nvSpPr>
          <p:spPr bwMode="auto">
            <a:xfrm flipH="1">
              <a:off x="2595" y="3253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2" name="Line 31"/>
            <p:cNvSpPr>
              <a:spLocks noChangeShapeType="1"/>
            </p:cNvSpPr>
            <p:nvPr/>
          </p:nvSpPr>
          <p:spPr bwMode="auto">
            <a:xfrm flipH="1">
              <a:off x="2595" y="2884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3" name="Line 32"/>
            <p:cNvSpPr>
              <a:spLocks noChangeShapeType="1"/>
            </p:cNvSpPr>
            <p:nvPr/>
          </p:nvSpPr>
          <p:spPr bwMode="auto">
            <a:xfrm flipH="1">
              <a:off x="2595" y="2516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4" name="Line 33"/>
            <p:cNvSpPr>
              <a:spLocks noChangeShapeType="1"/>
            </p:cNvSpPr>
            <p:nvPr/>
          </p:nvSpPr>
          <p:spPr bwMode="auto">
            <a:xfrm flipH="1">
              <a:off x="2595" y="2148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5" name="Line 34"/>
            <p:cNvSpPr>
              <a:spLocks noChangeShapeType="1"/>
            </p:cNvSpPr>
            <p:nvPr/>
          </p:nvSpPr>
          <p:spPr bwMode="auto">
            <a:xfrm flipH="1">
              <a:off x="2595" y="1780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6" name="Line 35"/>
            <p:cNvSpPr>
              <a:spLocks noChangeShapeType="1"/>
            </p:cNvSpPr>
            <p:nvPr/>
          </p:nvSpPr>
          <p:spPr bwMode="auto">
            <a:xfrm flipH="1">
              <a:off x="2595" y="1411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7" name="Rectangle 36"/>
            <p:cNvSpPr>
              <a:spLocks noChangeArrowheads="1"/>
            </p:cNvSpPr>
            <p:nvPr/>
          </p:nvSpPr>
          <p:spPr bwMode="auto">
            <a:xfrm>
              <a:off x="645" y="3583"/>
              <a:ext cx="12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-0.9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37"/>
            <p:cNvSpPr>
              <a:spLocks noChangeArrowheads="1"/>
            </p:cNvSpPr>
            <p:nvPr/>
          </p:nvSpPr>
          <p:spPr bwMode="auto">
            <a:xfrm>
              <a:off x="645" y="3216"/>
              <a:ext cx="12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-0.6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38"/>
            <p:cNvSpPr>
              <a:spLocks noChangeArrowheads="1"/>
            </p:cNvSpPr>
            <p:nvPr/>
          </p:nvSpPr>
          <p:spPr bwMode="auto">
            <a:xfrm>
              <a:off x="645" y="2849"/>
              <a:ext cx="12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-0.3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39"/>
            <p:cNvSpPr>
              <a:spLocks noChangeArrowheads="1"/>
            </p:cNvSpPr>
            <p:nvPr/>
          </p:nvSpPr>
          <p:spPr bwMode="auto">
            <a:xfrm>
              <a:off x="668" y="2479"/>
              <a:ext cx="10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   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40"/>
            <p:cNvSpPr>
              <a:spLocks noChangeArrowheads="1"/>
            </p:cNvSpPr>
            <p:nvPr/>
          </p:nvSpPr>
          <p:spPr bwMode="auto">
            <a:xfrm>
              <a:off x="648" y="2112"/>
              <a:ext cx="1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0.3 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41"/>
            <p:cNvSpPr>
              <a:spLocks noChangeArrowheads="1"/>
            </p:cNvSpPr>
            <p:nvPr/>
          </p:nvSpPr>
          <p:spPr bwMode="auto">
            <a:xfrm>
              <a:off x="648" y="1745"/>
              <a:ext cx="1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0.6 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42"/>
            <p:cNvSpPr>
              <a:spLocks noChangeArrowheads="1"/>
            </p:cNvSpPr>
            <p:nvPr/>
          </p:nvSpPr>
          <p:spPr bwMode="auto">
            <a:xfrm>
              <a:off x="648" y="1374"/>
              <a:ext cx="1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0.9 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Freeform 43"/>
            <p:cNvSpPr>
              <a:spLocks noEditPoints="1"/>
            </p:cNvSpPr>
            <p:nvPr/>
          </p:nvSpPr>
          <p:spPr bwMode="auto">
            <a:xfrm>
              <a:off x="556" y="2461"/>
              <a:ext cx="56" cy="57"/>
            </a:xfrm>
            <a:custGeom>
              <a:avLst/>
              <a:gdLst>
                <a:gd name="T0" fmla="*/ 266 w 266"/>
                <a:gd name="T1" fmla="*/ 272 h 275"/>
                <a:gd name="T2" fmla="*/ 263 w 266"/>
                <a:gd name="T3" fmla="*/ 275 h 275"/>
                <a:gd name="T4" fmla="*/ 263 w 266"/>
                <a:gd name="T5" fmla="*/ 275 h 275"/>
                <a:gd name="T6" fmla="*/ 262 w 266"/>
                <a:gd name="T7" fmla="*/ 275 h 275"/>
                <a:gd name="T8" fmla="*/ 4 w 266"/>
                <a:gd name="T9" fmla="*/ 147 h 275"/>
                <a:gd name="T10" fmla="*/ 0 w 266"/>
                <a:gd name="T11" fmla="*/ 140 h 275"/>
                <a:gd name="T12" fmla="*/ 0 w 266"/>
                <a:gd name="T13" fmla="*/ 135 h 275"/>
                <a:gd name="T14" fmla="*/ 4 w 266"/>
                <a:gd name="T15" fmla="*/ 128 h 275"/>
                <a:gd name="T16" fmla="*/ 262 w 266"/>
                <a:gd name="T17" fmla="*/ 0 h 275"/>
                <a:gd name="T18" fmla="*/ 263 w 266"/>
                <a:gd name="T19" fmla="*/ 0 h 275"/>
                <a:gd name="T20" fmla="*/ 263 w 266"/>
                <a:gd name="T21" fmla="*/ 0 h 275"/>
                <a:gd name="T22" fmla="*/ 266 w 266"/>
                <a:gd name="T23" fmla="*/ 3 h 275"/>
                <a:gd name="T24" fmla="*/ 266 w 266"/>
                <a:gd name="T25" fmla="*/ 272 h 275"/>
                <a:gd name="T26" fmla="*/ 237 w 266"/>
                <a:gd name="T27" fmla="*/ 248 h 275"/>
                <a:gd name="T28" fmla="*/ 237 w 266"/>
                <a:gd name="T29" fmla="*/ 52 h 275"/>
                <a:gd name="T30" fmla="*/ 39 w 266"/>
                <a:gd name="T31" fmla="*/ 150 h 275"/>
                <a:gd name="T32" fmla="*/ 237 w 266"/>
                <a:gd name="T33" fmla="*/ 24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6" h="275">
                  <a:moveTo>
                    <a:pt x="266" y="272"/>
                  </a:moveTo>
                  <a:cubicBezTo>
                    <a:pt x="266" y="274"/>
                    <a:pt x="265" y="275"/>
                    <a:pt x="263" y="275"/>
                  </a:cubicBezTo>
                  <a:cubicBezTo>
                    <a:pt x="263" y="275"/>
                    <a:pt x="263" y="275"/>
                    <a:pt x="263" y="275"/>
                  </a:cubicBezTo>
                  <a:cubicBezTo>
                    <a:pt x="263" y="275"/>
                    <a:pt x="263" y="275"/>
                    <a:pt x="262" y="275"/>
                  </a:cubicBezTo>
                  <a:lnTo>
                    <a:pt x="4" y="147"/>
                  </a:lnTo>
                  <a:cubicBezTo>
                    <a:pt x="2" y="146"/>
                    <a:pt x="0" y="144"/>
                    <a:pt x="0" y="140"/>
                  </a:cubicBezTo>
                  <a:lnTo>
                    <a:pt x="0" y="135"/>
                  </a:lnTo>
                  <a:cubicBezTo>
                    <a:pt x="0" y="132"/>
                    <a:pt x="2" y="130"/>
                    <a:pt x="4" y="128"/>
                  </a:cubicBezTo>
                  <a:lnTo>
                    <a:pt x="262" y="0"/>
                  </a:lnTo>
                  <a:cubicBezTo>
                    <a:pt x="263" y="0"/>
                    <a:pt x="263" y="0"/>
                    <a:pt x="263" y="0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65" y="0"/>
                    <a:pt x="266" y="1"/>
                    <a:pt x="266" y="3"/>
                  </a:cubicBezTo>
                  <a:lnTo>
                    <a:pt x="266" y="272"/>
                  </a:lnTo>
                  <a:close/>
                  <a:moveTo>
                    <a:pt x="237" y="248"/>
                  </a:moveTo>
                  <a:lnTo>
                    <a:pt x="237" y="52"/>
                  </a:lnTo>
                  <a:lnTo>
                    <a:pt x="39" y="150"/>
                  </a:lnTo>
                  <a:lnTo>
                    <a:pt x="237" y="248"/>
                  </a:lnTo>
                  <a:close/>
                </a:path>
              </a:pathLst>
            </a:custGeom>
            <a:solidFill>
              <a:srgbClr val="26262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65" name="Rectangle 44"/>
            <p:cNvSpPr>
              <a:spLocks noChangeArrowheads="1"/>
            </p:cNvSpPr>
            <p:nvPr/>
          </p:nvSpPr>
          <p:spPr bwMode="auto">
            <a:xfrm rot="16200000">
              <a:off x="585" y="2376"/>
              <a:ext cx="2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45"/>
            <p:cNvSpPr>
              <a:spLocks noChangeArrowheads="1"/>
            </p:cNvSpPr>
            <p:nvPr/>
          </p:nvSpPr>
          <p:spPr bwMode="auto">
            <a:xfrm rot="16200000">
              <a:off x="585" y="2356"/>
              <a:ext cx="2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[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46"/>
            <p:cNvSpPr>
              <a:spLocks noChangeArrowheads="1"/>
            </p:cNvSpPr>
            <p:nvPr/>
          </p:nvSpPr>
          <p:spPr bwMode="auto">
            <a:xfrm rot="16200000">
              <a:off x="562" y="2314"/>
              <a:ext cx="6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m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47"/>
            <p:cNvSpPr>
              <a:spLocks noChangeArrowheads="1"/>
            </p:cNvSpPr>
            <p:nvPr/>
          </p:nvSpPr>
          <p:spPr bwMode="auto">
            <a:xfrm rot="16200000">
              <a:off x="562" y="2254"/>
              <a:ext cx="6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m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48"/>
            <p:cNvSpPr>
              <a:spLocks noChangeArrowheads="1"/>
            </p:cNvSpPr>
            <p:nvPr/>
          </p:nvSpPr>
          <p:spPr bwMode="auto">
            <a:xfrm rot="16200000">
              <a:off x="585" y="2216"/>
              <a:ext cx="2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]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49"/>
            <p:cNvSpPr>
              <a:spLocks noChangeArrowheads="1"/>
            </p:cNvSpPr>
            <p:nvPr/>
          </p:nvSpPr>
          <p:spPr bwMode="auto">
            <a:xfrm>
              <a:off x="1638" y="817"/>
              <a:ext cx="14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Top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Freeform 50"/>
            <p:cNvSpPr>
              <a:spLocks/>
            </p:cNvSpPr>
            <p:nvPr/>
          </p:nvSpPr>
          <p:spPr bwMode="auto">
            <a:xfrm>
              <a:off x="791" y="3341"/>
              <a:ext cx="1834" cy="424"/>
            </a:xfrm>
            <a:custGeom>
              <a:avLst/>
              <a:gdLst>
                <a:gd name="T0" fmla="*/ 0 w 1834"/>
                <a:gd name="T1" fmla="*/ 0 h 424"/>
                <a:gd name="T2" fmla="*/ 13 w 1834"/>
                <a:gd name="T3" fmla="*/ 9 h 424"/>
                <a:gd name="T4" fmla="*/ 58 w 1834"/>
                <a:gd name="T5" fmla="*/ 57 h 424"/>
                <a:gd name="T6" fmla="*/ 103 w 1834"/>
                <a:gd name="T7" fmla="*/ 113 h 424"/>
                <a:gd name="T8" fmla="*/ 148 w 1834"/>
                <a:gd name="T9" fmla="*/ 167 h 424"/>
                <a:gd name="T10" fmla="*/ 194 w 1834"/>
                <a:gd name="T11" fmla="*/ 215 h 424"/>
                <a:gd name="T12" fmla="*/ 239 w 1834"/>
                <a:gd name="T13" fmla="*/ 257 h 424"/>
                <a:gd name="T14" fmla="*/ 284 w 1834"/>
                <a:gd name="T15" fmla="*/ 295 h 424"/>
                <a:gd name="T16" fmla="*/ 329 w 1834"/>
                <a:gd name="T17" fmla="*/ 331 h 424"/>
                <a:gd name="T18" fmla="*/ 375 w 1834"/>
                <a:gd name="T19" fmla="*/ 363 h 424"/>
                <a:gd name="T20" fmla="*/ 420 w 1834"/>
                <a:gd name="T21" fmla="*/ 389 h 424"/>
                <a:gd name="T22" fmla="*/ 465 w 1834"/>
                <a:gd name="T23" fmla="*/ 406 h 424"/>
                <a:gd name="T24" fmla="*/ 510 w 1834"/>
                <a:gd name="T25" fmla="*/ 415 h 424"/>
                <a:gd name="T26" fmla="*/ 555 w 1834"/>
                <a:gd name="T27" fmla="*/ 421 h 424"/>
                <a:gd name="T28" fmla="*/ 601 w 1834"/>
                <a:gd name="T29" fmla="*/ 424 h 424"/>
                <a:gd name="T30" fmla="*/ 646 w 1834"/>
                <a:gd name="T31" fmla="*/ 423 h 424"/>
                <a:gd name="T32" fmla="*/ 691 w 1834"/>
                <a:gd name="T33" fmla="*/ 419 h 424"/>
                <a:gd name="T34" fmla="*/ 736 w 1834"/>
                <a:gd name="T35" fmla="*/ 407 h 424"/>
                <a:gd name="T36" fmla="*/ 781 w 1834"/>
                <a:gd name="T37" fmla="*/ 385 h 424"/>
                <a:gd name="T38" fmla="*/ 826 w 1834"/>
                <a:gd name="T39" fmla="*/ 357 h 424"/>
                <a:gd name="T40" fmla="*/ 872 w 1834"/>
                <a:gd name="T41" fmla="*/ 328 h 424"/>
                <a:gd name="T42" fmla="*/ 917 w 1834"/>
                <a:gd name="T43" fmla="*/ 300 h 424"/>
                <a:gd name="T44" fmla="*/ 962 w 1834"/>
                <a:gd name="T45" fmla="*/ 264 h 424"/>
                <a:gd name="T46" fmla="*/ 1007 w 1834"/>
                <a:gd name="T47" fmla="*/ 227 h 424"/>
                <a:gd name="T48" fmla="*/ 1053 w 1834"/>
                <a:gd name="T49" fmla="*/ 193 h 424"/>
                <a:gd name="T50" fmla="*/ 1098 w 1834"/>
                <a:gd name="T51" fmla="*/ 165 h 424"/>
                <a:gd name="T52" fmla="*/ 1143 w 1834"/>
                <a:gd name="T53" fmla="*/ 138 h 424"/>
                <a:gd name="T54" fmla="*/ 1188 w 1834"/>
                <a:gd name="T55" fmla="*/ 116 h 424"/>
                <a:gd name="T56" fmla="*/ 1233 w 1834"/>
                <a:gd name="T57" fmla="*/ 100 h 424"/>
                <a:gd name="T58" fmla="*/ 1279 w 1834"/>
                <a:gd name="T59" fmla="*/ 86 h 424"/>
                <a:gd name="T60" fmla="*/ 1324 w 1834"/>
                <a:gd name="T61" fmla="*/ 68 h 424"/>
                <a:gd name="T62" fmla="*/ 1369 w 1834"/>
                <a:gd name="T63" fmla="*/ 45 h 424"/>
                <a:gd name="T64" fmla="*/ 1414 w 1834"/>
                <a:gd name="T65" fmla="*/ 27 h 424"/>
                <a:gd name="T66" fmla="*/ 1459 w 1834"/>
                <a:gd name="T67" fmla="*/ 20 h 424"/>
                <a:gd name="T68" fmla="*/ 1505 w 1834"/>
                <a:gd name="T69" fmla="*/ 24 h 424"/>
                <a:gd name="T70" fmla="*/ 1550 w 1834"/>
                <a:gd name="T71" fmla="*/ 40 h 424"/>
                <a:gd name="T72" fmla="*/ 1595 w 1834"/>
                <a:gd name="T73" fmla="*/ 67 h 424"/>
                <a:gd name="T74" fmla="*/ 1640 w 1834"/>
                <a:gd name="T75" fmla="*/ 103 h 424"/>
                <a:gd name="T76" fmla="*/ 1685 w 1834"/>
                <a:gd name="T77" fmla="*/ 148 h 424"/>
                <a:gd name="T78" fmla="*/ 1731 w 1834"/>
                <a:gd name="T79" fmla="*/ 205 h 424"/>
                <a:gd name="T80" fmla="*/ 1776 w 1834"/>
                <a:gd name="T81" fmla="*/ 268 h 424"/>
                <a:gd name="T82" fmla="*/ 1821 w 1834"/>
                <a:gd name="T83" fmla="*/ 325 h 424"/>
                <a:gd name="T84" fmla="*/ 1834 w 1834"/>
                <a:gd name="T85" fmla="*/ 338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4" h="424">
                  <a:moveTo>
                    <a:pt x="0" y="0"/>
                  </a:moveTo>
                  <a:lnTo>
                    <a:pt x="13" y="9"/>
                  </a:lnTo>
                  <a:lnTo>
                    <a:pt x="58" y="57"/>
                  </a:lnTo>
                  <a:lnTo>
                    <a:pt x="103" y="113"/>
                  </a:lnTo>
                  <a:lnTo>
                    <a:pt x="148" y="167"/>
                  </a:lnTo>
                  <a:lnTo>
                    <a:pt x="194" y="215"/>
                  </a:lnTo>
                  <a:lnTo>
                    <a:pt x="239" y="257"/>
                  </a:lnTo>
                  <a:lnTo>
                    <a:pt x="284" y="295"/>
                  </a:lnTo>
                  <a:lnTo>
                    <a:pt x="329" y="331"/>
                  </a:lnTo>
                  <a:lnTo>
                    <a:pt x="375" y="363"/>
                  </a:lnTo>
                  <a:lnTo>
                    <a:pt x="420" y="389"/>
                  </a:lnTo>
                  <a:lnTo>
                    <a:pt x="465" y="406"/>
                  </a:lnTo>
                  <a:lnTo>
                    <a:pt x="510" y="415"/>
                  </a:lnTo>
                  <a:lnTo>
                    <a:pt x="555" y="421"/>
                  </a:lnTo>
                  <a:lnTo>
                    <a:pt x="601" y="424"/>
                  </a:lnTo>
                  <a:lnTo>
                    <a:pt x="646" y="423"/>
                  </a:lnTo>
                  <a:lnTo>
                    <a:pt x="691" y="419"/>
                  </a:lnTo>
                  <a:lnTo>
                    <a:pt x="736" y="407"/>
                  </a:lnTo>
                  <a:lnTo>
                    <a:pt x="781" y="385"/>
                  </a:lnTo>
                  <a:lnTo>
                    <a:pt x="826" y="357"/>
                  </a:lnTo>
                  <a:lnTo>
                    <a:pt x="872" y="328"/>
                  </a:lnTo>
                  <a:lnTo>
                    <a:pt x="917" y="300"/>
                  </a:lnTo>
                  <a:lnTo>
                    <a:pt x="962" y="264"/>
                  </a:lnTo>
                  <a:lnTo>
                    <a:pt x="1007" y="227"/>
                  </a:lnTo>
                  <a:lnTo>
                    <a:pt x="1053" y="193"/>
                  </a:lnTo>
                  <a:lnTo>
                    <a:pt x="1098" y="165"/>
                  </a:lnTo>
                  <a:lnTo>
                    <a:pt x="1143" y="138"/>
                  </a:lnTo>
                  <a:lnTo>
                    <a:pt x="1188" y="116"/>
                  </a:lnTo>
                  <a:lnTo>
                    <a:pt x="1233" y="100"/>
                  </a:lnTo>
                  <a:lnTo>
                    <a:pt x="1279" y="86"/>
                  </a:lnTo>
                  <a:lnTo>
                    <a:pt x="1324" y="68"/>
                  </a:lnTo>
                  <a:lnTo>
                    <a:pt x="1369" y="45"/>
                  </a:lnTo>
                  <a:lnTo>
                    <a:pt x="1414" y="27"/>
                  </a:lnTo>
                  <a:lnTo>
                    <a:pt x="1459" y="20"/>
                  </a:lnTo>
                  <a:lnTo>
                    <a:pt x="1505" y="24"/>
                  </a:lnTo>
                  <a:lnTo>
                    <a:pt x="1550" y="40"/>
                  </a:lnTo>
                  <a:lnTo>
                    <a:pt x="1595" y="67"/>
                  </a:lnTo>
                  <a:lnTo>
                    <a:pt x="1640" y="103"/>
                  </a:lnTo>
                  <a:lnTo>
                    <a:pt x="1685" y="148"/>
                  </a:lnTo>
                  <a:lnTo>
                    <a:pt x="1731" y="205"/>
                  </a:lnTo>
                  <a:lnTo>
                    <a:pt x="1776" y="268"/>
                  </a:lnTo>
                  <a:lnTo>
                    <a:pt x="1821" y="325"/>
                  </a:lnTo>
                  <a:lnTo>
                    <a:pt x="1834" y="338"/>
                  </a:lnTo>
                </a:path>
              </a:pathLst>
            </a:custGeom>
            <a:noFill/>
            <a:ln w="142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72" name="Freeform 51"/>
            <p:cNvSpPr>
              <a:spLocks/>
            </p:cNvSpPr>
            <p:nvPr/>
          </p:nvSpPr>
          <p:spPr bwMode="auto">
            <a:xfrm>
              <a:off x="791" y="2972"/>
              <a:ext cx="1834" cy="437"/>
            </a:xfrm>
            <a:custGeom>
              <a:avLst/>
              <a:gdLst>
                <a:gd name="T0" fmla="*/ 0 w 1834"/>
                <a:gd name="T1" fmla="*/ 100 h 437"/>
                <a:gd name="T2" fmla="*/ 13 w 1834"/>
                <a:gd name="T3" fmla="*/ 80 h 437"/>
                <a:gd name="T4" fmla="*/ 58 w 1834"/>
                <a:gd name="T5" fmla="*/ 29 h 437"/>
                <a:gd name="T6" fmla="*/ 103 w 1834"/>
                <a:gd name="T7" fmla="*/ 4 h 437"/>
                <a:gd name="T8" fmla="*/ 148 w 1834"/>
                <a:gd name="T9" fmla="*/ 0 h 437"/>
                <a:gd name="T10" fmla="*/ 194 w 1834"/>
                <a:gd name="T11" fmla="*/ 15 h 437"/>
                <a:gd name="T12" fmla="*/ 239 w 1834"/>
                <a:gd name="T13" fmla="*/ 53 h 437"/>
                <a:gd name="T14" fmla="*/ 284 w 1834"/>
                <a:gd name="T15" fmla="*/ 113 h 437"/>
                <a:gd name="T16" fmla="*/ 329 w 1834"/>
                <a:gd name="T17" fmla="*/ 185 h 437"/>
                <a:gd name="T18" fmla="*/ 375 w 1834"/>
                <a:gd name="T19" fmla="*/ 254 h 437"/>
                <a:gd name="T20" fmla="*/ 420 w 1834"/>
                <a:gd name="T21" fmla="*/ 312 h 437"/>
                <a:gd name="T22" fmla="*/ 465 w 1834"/>
                <a:gd name="T23" fmla="*/ 357 h 437"/>
                <a:gd name="T24" fmla="*/ 510 w 1834"/>
                <a:gd name="T25" fmla="*/ 389 h 437"/>
                <a:gd name="T26" fmla="*/ 555 w 1834"/>
                <a:gd name="T27" fmla="*/ 411 h 437"/>
                <a:gd name="T28" fmla="*/ 601 w 1834"/>
                <a:gd name="T29" fmla="*/ 428 h 437"/>
                <a:gd name="T30" fmla="*/ 646 w 1834"/>
                <a:gd name="T31" fmla="*/ 437 h 437"/>
                <a:gd name="T32" fmla="*/ 691 w 1834"/>
                <a:gd name="T33" fmla="*/ 429 h 437"/>
                <a:gd name="T34" fmla="*/ 736 w 1834"/>
                <a:gd name="T35" fmla="*/ 411 h 437"/>
                <a:gd name="T36" fmla="*/ 781 w 1834"/>
                <a:gd name="T37" fmla="*/ 394 h 437"/>
                <a:gd name="T38" fmla="*/ 826 w 1834"/>
                <a:gd name="T39" fmla="*/ 371 h 437"/>
                <a:gd name="T40" fmla="*/ 872 w 1834"/>
                <a:gd name="T41" fmla="*/ 340 h 437"/>
                <a:gd name="T42" fmla="*/ 917 w 1834"/>
                <a:gd name="T43" fmla="*/ 301 h 437"/>
                <a:gd name="T44" fmla="*/ 962 w 1834"/>
                <a:gd name="T45" fmla="*/ 255 h 437"/>
                <a:gd name="T46" fmla="*/ 1007 w 1834"/>
                <a:gd name="T47" fmla="*/ 217 h 437"/>
                <a:gd name="T48" fmla="*/ 1053 w 1834"/>
                <a:gd name="T49" fmla="*/ 186 h 437"/>
                <a:gd name="T50" fmla="*/ 1098 w 1834"/>
                <a:gd name="T51" fmla="*/ 150 h 437"/>
                <a:gd name="T52" fmla="*/ 1143 w 1834"/>
                <a:gd name="T53" fmla="*/ 115 h 437"/>
                <a:gd name="T54" fmla="*/ 1188 w 1834"/>
                <a:gd name="T55" fmla="*/ 81 h 437"/>
                <a:gd name="T56" fmla="*/ 1233 w 1834"/>
                <a:gd name="T57" fmla="*/ 56 h 437"/>
                <a:gd name="T58" fmla="*/ 1279 w 1834"/>
                <a:gd name="T59" fmla="*/ 39 h 437"/>
                <a:gd name="T60" fmla="*/ 1324 w 1834"/>
                <a:gd name="T61" fmla="*/ 28 h 437"/>
                <a:gd name="T62" fmla="*/ 1369 w 1834"/>
                <a:gd name="T63" fmla="*/ 26 h 437"/>
                <a:gd name="T64" fmla="*/ 1414 w 1834"/>
                <a:gd name="T65" fmla="*/ 41 h 437"/>
                <a:gd name="T66" fmla="*/ 1459 w 1834"/>
                <a:gd name="T67" fmla="*/ 76 h 437"/>
                <a:gd name="T68" fmla="*/ 1505 w 1834"/>
                <a:gd name="T69" fmla="*/ 125 h 437"/>
                <a:gd name="T70" fmla="*/ 1550 w 1834"/>
                <a:gd name="T71" fmla="*/ 183 h 437"/>
                <a:gd name="T72" fmla="*/ 1595 w 1834"/>
                <a:gd name="T73" fmla="*/ 242 h 437"/>
                <a:gd name="T74" fmla="*/ 1640 w 1834"/>
                <a:gd name="T75" fmla="*/ 296 h 437"/>
                <a:gd name="T76" fmla="*/ 1685 w 1834"/>
                <a:gd name="T77" fmla="*/ 342 h 437"/>
                <a:gd name="T78" fmla="*/ 1731 w 1834"/>
                <a:gd name="T79" fmla="*/ 381 h 437"/>
                <a:gd name="T80" fmla="*/ 1776 w 1834"/>
                <a:gd name="T81" fmla="*/ 403 h 437"/>
                <a:gd name="T82" fmla="*/ 1821 w 1834"/>
                <a:gd name="T83" fmla="*/ 397 h 437"/>
                <a:gd name="T84" fmla="*/ 1834 w 1834"/>
                <a:gd name="T85" fmla="*/ 388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4" h="437">
                  <a:moveTo>
                    <a:pt x="0" y="100"/>
                  </a:moveTo>
                  <a:lnTo>
                    <a:pt x="13" y="80"/>
                  </a:lnTo>
                  <a:lnTo>
                    <a:pt x="58" y="29"/>
                  </a:lnTo>
                  <a:lnTo>
                    <a:pt x="103" y="4"/>
                  </a:lnTo>
                  <a:lnTo>
                    <a:pt x="148" y="0"/>
                  </a:lnTo>
                  <a:lnTo>
                    <a:pt x="194" y="15"/>
                  </a:lnTo>
                  <a:lnTo>
                    <a:pt x="239" y="53"/>
                  </a:lnTo>
                  <a:lnTo>
                    <a:pt x="284" y="113"/>
                  </a:lnTo>
                  <a:lnTo>
                    <a:pt x="329" y="185"/>
                  </a:lnTo>
                  <a:lnTo>
                    <a:pt x="375" y="254"/>
                  </a:lnTo>
                  <a:lnTo>
                    <a:pt x="420" y="312"/>
                  </a:lnTo>
                  <a:lnTo>
                    <a:pt x="465" y="357"/>
                  </a:lnTo>
                  <a:lnTo>
                    <a:pt x="510" y="389"/>
                  </a:lnTo>
                  <a:lnTo>
                    <a:pt x="555" y="411"/>
                  </a:lnTo>
                  <a:lnTo>
                    <a:pt x="601" y="428"/>
                  </a:lnTo>
                  <a:lnTo>
                    <a:pt x="646" y="437"/>
                  </a:lnTo>
                  <a:lnTo>
                    <a:pt x="691" y="429"/>
                  </a:lnTo>
                  <a:lnTo>
                    <a:pt x="736" y="411"/>
                  </a:lnTo>
                  <a:lnTo>
                    <a:pt x="781" y="394"/>
                  </a:lnTo>
                  <a:lnTo>
                    <a:pt x="826" y="371"/>
                  </a:lnTo>
                  <a:lnTo>
                    <a:pt x="872" y="340"/>
                  </a:lnTo>
                  <a:lnTo>
                    <a:pt x="917" y="301"/>
                  </a:lnTo>
                  <a:lnTo>
                    <a:pt x="962" y="255"/>
                  </a:lnTo>
                  <a:lnTo>
                    <a:pt x="1007" y="217"/>
                  </a:lnTo>
                  <a:lnTo>
                    <a:pt x="1053" y="186"/>
                  </a:lnTo>
                  <a:lnTo>
                    <a:pt x="1098" y="150"/>
                  </a:lnTo>
                  <a:lnTo>
                    <a:pt x="1143" y="115"/>
                  </a:lnTo>
                  <a:lnTo>
                    <a:pt x="1188" y="81"/>
                  </a:lnTo>
                  <a:lnTo>
                    <a:pt x="1233" y="56"/>
                  </a:lnTo>
                  <a:lnTo>
                    <a:pt x="1279" y="39"/>
                  </a:lnTo>
                  <a:lnTo>
                    <a:pt x="1324" y="28"/>
                  </a:lnTo>
                  <a:lnTo>
                    <a:pt x="1369" y="26"/>
                  </a:lnTo>
                  <a:lnTo>
                    <a:pt x="1414" y="41"/>
                  </a:lnTo>
                  <a:lnTo>
                    <a:pt x="1459" y="76"/>
                  </a:lnTo>
                  <a:lnTo>
                    <a:pt x="1505" y="125"/>
                  </a:lnTo>
                  <a:lnTo>
                    <a:pt x="1550" y="183"/>
                  </a:lnTo>
                  <a:lnTo>
                    <a:pt x="1595" y="242"/>
                  </a:lnTo>
                  <a:lnTo>
                    <a:pt x="1640" y="296"/>
                  </a:lnTo>
                  <a:lnTo>
                    <a:pt x="1685" y="342"/>
                  </a:lnTo>
                  <a:lnTo>
                    <a:pt x="1731" y="381"/>
                  </a:lnTo>
                  <a:lnTo>
                    <a:pt x="1776" y="403"/>
                  </a:lnTo>
                  <a:lnTo>
                    <a:pt x="1821" y="397"/>
                  </a:lnTo>
                  <a:lnTo>
                    <a:pt x="1834" y="388"/>
                  </a:lnTo>
                </a:path>
              </a:pathLst>
            </a:custGeom>
            <a:noFill/>
            <a:ln w="142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73" name="Freeform 52"/>
            <p:cNvSpPr>
              <a:spLocks/>
            </p:cNvSpPr>
            <p:nvPr/>
          </p:nvSpPr>
          <p:spPr bwMode="auto">
            <a:xfrm>
              <a:off x="791" y="2603"/>
              <a:ext cx="1834" cy="438"/>
            </a:xfrm>
            <a:custGeom>
              <a:avLst/>
              <a:gdLst>
                <a:gd name="T0" fmla="*/ 0 w 1834"/>
                <a:gd name="T1" fmla="*/ 78 h 438"/>
                <a:gd name="T2" fmla="*/ 13 w 1834"/>
                <a:gd name="T3" fmla="*/ 64 h 438"/>
                <a:gd name="T4" fmla="*/ 58 w 1834"/>
                <a:gd name="T5" fmla="*/ 95 h 438"/>
                <a:gd name="T6" fmla="*/ 103 w 1834"/>
                <a:gd name="T7" fmla="*/ 176 h 438"/>
                <a:gd name="T8" fmla="*/ 148 w 1834"/>
                <a:gd name="T9" fmla="*/ 254 h 438"/>
                <a:gd name="T10" fmla="*/ 194 w 1834"/>
                <a:gd name="T11" fmla="*/ 270 h 438"/>
                <a:gd name="T12" fmla="*/ 239 w 1834"/>
                <a:gd name="T13" fmla="*/ 208 h 438"/>
                <a:gd name="T14" fmla="*/ 284 w 1834"/>
                <a:gd name="T15" fmla="*/ 114 h 438"/>
                <a:gd name="T16" fmla="*/ 329 w 1834"/>
                <a:gd name="T17" fmla="*/ 36 h 438"/>
                <a:gd name="T18" fmla="*/ 375 w 1834"/>
                <a:gd name="T19" fmla="*/ 0 h 438"/>
                <a:gd name="T20" fmla="*/ 420 w 1834"/>
                <a:gd name="T21" fmla="*/ 17 h 438"/>
                <a:gd name="T22" fmla="*/ 465 w 1834"/>
                <a:gd name="T23" fmla="*/ 79 h 438"/>
                <a:gd name="T24" fmla="*/ 510 w 1834"/>
                <a:gd name="T25" fmla="*/ 164 h 438"/>
                <a:gd name="T26" fmla="*/ 555 w 1834"/>
                <a:gd name="T27" fmla="*/ 257 h 438"/>
                <a:gd name="T28" fmla="*/ 601 w 1834"/>
                <a:gd name="T29" fmla="*/ 338 h 438"/>
                <a:gd name="T30" fmla="*/ 646 w 1834"/>
                <a:gd name="T31" fmla="*/ 394 h 438"/>
                <a:gd name="T32" fmla="*/ 691 w 1834"/>
                <a:gd name="T33" fmla="*/ 426 h 438"/>
                <a:gd name="T34" fmla="*/ 736 w 1834"/>
                <a:gd name="T35" fmla="*/ 438 h 438"/>
                <a:gd name="T36" fmla="*/ 781 w 1834"/>
                <a:gd name="T37" fmla="*/ 425 h 438"/>
                <a:gd name="T38" fmla="*/ 826 w 1834"/>
                <a:gd name="T39" fmla="*/ 394 h 438"/>
                <a:gd name="T40" fmla="*/ 872 w 1834"/>
                <a:gd name="T41" fmla="*/ 356 h 438"/>
                <a:gd name="T42" fmla="*/ 917 w 1834"/>
                <a:gd name="T43" fmla="*/ 306 h 438"/>
                <a:gd name="T44" fmla="*/ 962 w 1834"/>
                <a:gd name="T45" fmla="*/ 248 h 438"/>
                <a:gd name="T46" fmla="*/ 1007 w 1834"/>
                <a:gd name="T47" fmla="*/ 194 h 438"/>
                <a:gd name="T48" fmla="*/ 1053 w 1834"/>
                <a:gd name="T49" fmla="*/ 139 h 438"/>
                <a:gd name="T50" fmla="*/ 1098 w 1834"/>
                <a:gd name="T51" fmla="*/ 87 h 438"/>
                <a:gd name="T52" fmla="*/ 1143 w 1834"/>
                <a:gd name="T53" fmla="*/ 53 h 438"/>
                <a:gd name="T54" fmla="*/ 1188 w 1834"/>
                <a:gd name="T55" fmla="*/ 36 h 438"/>
                <a:gd name="T56" fmla="*/ 1233 w 1834"/>
                <a:gd name="T57" fmla="*/ 34 h 438"/>
                <a:gd name="T58" fmla="*/ 1279 w 1834"/>
                <a:gd name="T59" fmla="*/ 67 h 438"/>
                <a:gd name="T60" fmla="*/ 1324 w 1834"/>
                <a:gd name="T61" fmla="*/ 131 h 438"/>
                <a:gd name="T62" fmla="*/ 1369 w 1834"/>
                <a:gd name="T63" fmla="*/ 207 h 438"/>
                <a:gd name="T64" fmla="*/ 1414 w 1834"/>
                <a:gd name="T65" fmla="*/ 293 h 438"/>
                <a:gd name="T66" fmla="*/ 1459 w 1834"/>
                <a:gd name="T67" fmla="*/ 375 h 438"/>
                <a:gd name="T68" fmla="*/ 1505 w 1834"/>
                <a:gd name="T69" fmla="*/ 412 h 438"/>
                <a:gd name="T70" fmla="*/ 1550 w 1834"/>
                <a:gd name="T71" fmla="*/ 394 h 438"/>
                <a:gd name="T72" fmla="*/ 1595 w 1834"/>
                <a:gd name="T73" fmla="*/ 331 h 438"/>
                <a:gd name="T74" fmla="*/ 1640 w 1834"/>
                <a:gd name="T75" fmla="*/ 244 h 438"/>
                <a:gd name="T76" fmla="*/ 1685 w 1834"/>
                <a:gd name="T77" fmla="*/ 183 h 438"/>
                <a:gd name="T78" fmla="*/ 1731 w 1834"/>
                <a:gd name="T79" fmla="*/ 189 h 438"/>
                <a:gd name="T80" fmla="*/ 1776 w 1834"/>
                <a:gd name="T81" fmla="*/ 249 h 438"/>
                <a:gd name="T82" fmla="*/ 1821 w 1834"/>
                <a:gd name="T83" fmla="*/ 324 h 438"/>
                <a:gd name="T84" fmla="*/ 1834 w 1834"/>
                <a:gd name="T85" fmla="*/ 33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4" h="438">
                  <a:moveTo>
                    <a:pt x="0" y="78"/>
                  </a:moveTo>
                  <a:lnTo>
                    <a:pt x="13" y="64"/>
                  </a:lnTo>
                  <a:lnTo>
                    <a:pt x="58" y="95"/>
                  </a:lnTo>
                  <a:lnTo>
                    <a:pt x="103" y="176"/>
                  </a:lnTo>
                  <a:lnTo>
                    <a:pt x="148" y="254"/>
                  </a:lnTo>
                  <a:lnTo>
                    <a:pt x="194" y="270"/>
                  </a:lnTo>
                  <a:lnTo>
                    <a:pt x="239" y="208"/>
                  </a:lnTo>
                  <a:lnTo>
                    <a:pt x="284" y="114"/>
                  </a:lnTo>
                  <a:lnTo>
                    <a:pt x="329" y="36"/>
                  </a:lnTo>
                  <a:lnTo>
                    <a:pt x="375" y="0"/>
                  </a:lnTo>
                  <a:lnTo>
                    <a:pt x="420" y="17"/>
                  </a:lnTo>
                  <a:lnTo>
                    <a:pt x="465" y="79"/>
                  </a:lnTo>
                  <a:lnTo>
                    <a:pt x="510" y="164"/>
                  </a:lnTo>
                  <a:lnTo>
                    <a:pt x="555" y="257"/>
                  </a:lnTo>
                  <a:lnTo>
                    <a:pt x="601" y="338"/>
                  </a:lnTo>
                  <a:lnTo>
                    <a:pt x="646" y="394"/>
                  </a:lnTo>
                  <a:lnTo>
                    <a:pt x="691" y="426"/>
                  </a:lnTo>
                  <a:lnTo>
                    <a:pt x="736" y="438"/>
                  </a:lnTo>
                  <a:lnTo>
                    <a:pt x="781" y="425"/>
                  </a:lnTo>
                  <a:lnTo>
                    <a:pt x="826" y="394"/>
                  </a:lnTo>
                  <a:lnTo>
                    <a:pt x="872" y="356"/>
                  </a:lnTo>
                  <a:lnTo>
                    <a:pt x="917" y="306"/>
                  </a:lnTo>
                  <a:lnTo>
                    <a:pt x="962" y="248"/>
                  </a:lnTo>
                  <a:lnTo>
                    <a:pt x="1007" y="194"/>
                  </a:lnTo>
                  <a:lnTo>
                    <a:pt x="1053" y="139"/>
                  </a:lnTo>
                  <a:lnTo>
                    <a:pt x="1098" y="87"/>
                  </a:lnTo>
                  <a:lnTo>
                    <a:pt x="1143" y="53"/>
                  </a:lnTo>
                  <a:lnTo>
                    <a:pt x="1188" y="36"/>
                  </a:lnTo>
                  <a:lnTo>
                    <a:pt x="1233" y="34"/>
                  </a:lnTo>
                  <a:lnTo>
                    <a:pt x="1279" y="67"/>
                  </a:lnTo>
                  <a:lnTo>
                    <a:pt x="1324" y="131"/>
                  </a:lnTo>
                  <a:lnTo>
                    <a:pt x="1369" y="207"/>
                  </a:lnTo>
                  <a:lnTo>
                    <a:pt x="1414" y="293"/>
                  </a:lnTo>
                  <a:lnTo>
                    <a:pt x="1459" y="375"/>
                  </a:lnTo>
                  <a:lnTo>
                    <a:pt x="1505" y="412"/>
                  </a:lnTo>
                  <a:lnTo>
                    <a:pt x="1550" y="394"/>
                  </a:lnTo>
                  <a:lnTo>
                    <a:pt x="1595" y="331"/>
                  </a:lnTo>
                  <a:lnTo>
                    <a:pt x="1640" y="244"/>
                  </a:lnTo>
                  <a:lnTo>
                    <a:pt x="1685" y="183"/>
                  </a:lnTo>
                  <a:lnTo>
                    <a:pt x="1731" y="189"/>
                  </a:lnTo>
                  <a:lnTo>
                    <a:pt x="1776" y="249"/>
                  </a:lnTo>
                  <a:lnTo>
                    <a:pt x="1821" y="324"/>
                  </a:lnTo>
                  <a:lnTo>
                    <a:pt x="1834" y="335"/>
                  </a:lnTo>
                </a:path>
              </a:pathLst>
            </a:custGeom>
            <a:noFill/>
            <a:ln w="142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74" name="Freeform 53"/>
            <p:cNvSpPr>
              <a:spLocks/>
            </p:cNvSpPr>
            <p:nvPr/>
          </p:nvSpPr>
          <p:spPr bwMode="auto">
            <a:xfrm>
              <a:off x="791" y="2131"/>
              <a:ext cx="1834" cy="626"/>
            </a:xfrm>
            <a:custGeom>
              <a:avLst/>
              <a:gdLst>
                <a:gd name="T0" fmla="*/ 0 w 1834"/>
                <a:gd name="T1" fmla="*/ 260 h 626"/>
                <a:gd name="T2" fmla="*/ 13 w 1834"/>
                <a:gd name="T3" fmla="*/ 259 h 626"/>
                <a:gd name="T4" fmla="*/ 58 w 1834"/>
                <a:gd name="T5" fmla="*/ 265 h 626"/>
                <a:gd name="T6" fmla="*/ 103 w 1834"/>
                <a:gd name="T7" fmla="*/ 264 h 626"/>
                <a:gd name="T8" fmla="*/ 148 w 1834"/>
                <a:gd name="T9" fmla="*/ 258 h 626"/>
                <a:gd name="T10" fmla="*/ 194 w 1834"/>
                <a:gd name="T11" fmla="*/ 263 h 626"/>
                <a:gd name="T12" fmla="*/ 239 w 1834"/>
                <a:gd name="T13" fmla="*/ 267 h 626"/>
                <a:gd name="T14" fmla="*/ 284 w 1834"/>
                <a:gd name="T15" fmla="*/ 258 h 626"/>
                <a:gd name="T16" fmla="*/ 329 w 1834"/>
                <a:gd name="T17" fmla="*/ 259 h 626"/>
                <a:gd name="T18" fmla="*/ 375 w 1834"/>
                <a:gd name="T19" fmla="*/ 272 h 626"/>
                <a:gd name="T20" fmla="*/ 420 w 1834"/>
                <a:gd name="T21" fmla="*/ 260 h 626"/>
                <a:gd name="T22" fmla="*/ 465 w 1834"/>
                <a:gd name="T23" fmla="*/ 249 h 626"/>
                <a:gd name="T24" fmla="*/ 510 w 1834"/>
                <a:gd name="T25" fmla="*/ 276 h 626"/>
                <a:gd name="T26" fmla="*/ 555 w 1834"/>
                <a:gd name="T27" fmla="*/ 275 h 626"/>
                <a:gd name="T28" fmla="*/ 601 w 1834"/>
                <a:gd name="T29" fmla="*/ 225 h 626"/>
                <a:gd name="T30" fmla="*/ 646 w 1834"/>
                <a:gd name="T31" fmla="*/ 255 h 626"/>
                <a:gd name="T32" fmla="*/ 691 w 1834"/>
                <a:gd name="T33" fmla="*/ 350 h 626"/>
                <a:gd name="T34" fmla="*/ 736 w 1834"/>
                <a:gd name="T35" fmla="*/ 281 h 626"/>
                <a:gd name="T36" fmla="*/ 781 w 1834"/>
                <a:gd name="T37" fmla="*/ 60 h 626"/>
                <a:gd name="T38" fmla="*/ 826 w 1834"/>
                <a:gd name="T39" fmla="*/ 0 h 626"/>
                <a:gd name="T40" fmla="*/ 872 w 1834"/>
                <a:gd name="T41" fmla="*/ 183 h 626"/>
                <a:gd name="T42" fmla="*/ 917 w 1834"/>
                <a:gd name="T43" fmla="*/ 363 h 626"/>
                <a:gd name="T44" fmla="*/ 962 w 1834"/>
                <a:gd name="T45" fmla="*/ 498 h 626"/>
                <a:gd name="T46" fmla="*/ 1007 w 1834"/>
                <a:gd name="T47" fmla="*/ 626 h 626"/>
                <a:gd name="T48" fmla="*/ 1053 w 1834"/>
                <a:gd name="T49" fmla="*/ 585 h 626"/>
                <a:gd name="T50" fmla="*/ 1098 w 1834"/>
                <a:gd name="T51" fmla="*/ 369 h 626"/>
                <a:gd name="T52" fmla="*/ 1143 w 1834"/>
                <a:gd name="T53" fmla="*/ 270 h 626"/>
                <a:gd name="T54" fmla="*/ 1188 w 1834"/>
                <a:gd name="T55" fmla="*/ 377 h 626"/>
                <a:gd name="T56" fmla="*/ 1233 w 1834"/>
                <a:gd name="T57" fmla="*/ 433 h 626"/>
                <a:gd name="T58" fmla="*/ 1279 w 1834"/>
                <a:gd name="T59" fmla="*/ 374 h 626"/>
                <a:gd name="T60" fmla="*/ 1324 w 1834"/>
                <a:gd name="T61" fmla="*/ 364 h 626"/>
                <a:gd name="T62" fmla="*/ 1369 w 1834"/>
                <a:gd name="T63" fmla="*/ 401 h 626"/>
                <a:gd name="T64" fmla="*/ 1414 w 1834"/>
                <a:gd name="T65" fmla="*/ 389 h 626"/>
                <a:gd name="T66" fmla="*/ 1459 w 1834"/>
                <a:gd name="T67" fmla="*/ 373 h 626"/>
                <a:gd name="T68" fmla="*/ 1505 w 1834"/>
                <a:gd name="T69" fmla="*/ 389 h 626"/>
                <a:gd name="T70" fmla="*/ 1550 w 1834"/>
                <a:gd name="T71" fmla="*/ 390 h 626"/>
                <a:gd name="T72" fmla="*/ 1595 w 1834"/>
                <a:gd name="T73" fmla="*/ 378 h 626"/>
                <a:gd name="T74" fmla="*/ 1640 w 1834"/>
                <a:gd name="T75" fmla="*/ 385 h 626"/>
                <a:gd name="T76" fmla="*/ 1685 w 1834"/>
                <a:gd name="T77" fmla="*/ 390 h 626"/>
                <a:gd name="T78" fmla="*/ 1731 w 1834"/>
                <a:gd name="T79" fmla="*/ 382 h 626"/>
                <a:gd name="T80" fmla="*/ 1776 w 1834"/>
                <a:gd name="T81" fmla="*/ 383 h 626"/>
                <a:gd name="T82" fmla="*/ 1821 w 1834"/>
                <a:gd name="T83" fmla="*/ 389 h 626"/>
                <a:gd name="T84" fmla="*/ 1834 w 1834"/>
                <a:gd name="T85" fmla="*/ 38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4" h="626">
                  <a:moveTo>
                    <a:pt x="0" y="260"/>
                  </a:moveTo>
                  <a:lnTo>
                    <a:pt x="13" y="259"/>
                  </a:lnTo>
                  <a:lnTo>
                    <a:pt x="58" y="265"/>
                  </a:lnTo>
                  <a:lnTo>
                    <a:pt x="103" y="264"/>
                  </a:lnTo>
                  <a:lnTo>
                    <a:pt x="148" y="258"/>
                  </a:lnTo>
                  <a:lnTo>
                    <a:pt x="194" y="263"/>
                  </a:lnTo>
                  <a:lnTo>
                    <a:pt x="239" y="267"/>
                  </a:lnTo>
                  <a:lnTo>
                    <a:pt x="284" y="258"/>
                  </a:lnTo>
                  <a:lnTo>
                    <a:pt x="329" y="259"/>
                  </a:lnTo>
                  <a:lnTo>
                    <a:pt x="375" y="272"/>
                  </a:lnTo>
                  <a:lnTo>
                    <a:pt x="420" y="260"/>
                  </a:lnTo>
                  <a:lnTo>
                    <a:pt x="465" y="249"/>
                  </a:lnTo>
                  <a:lnTo>
                    <a:pt x="510" y="276"/>
                  </a:lnTo>
                  <a:lnTo>
                    <a:pt x="555" y="275"/>
                  </a:lnTo>
                  <a:lnTo>
                    <a:pt x="601" y="225"/>
                  </a:lnTo>
                  <a:lnTo>
                    <a:pt x="646" y="255"/>
                  </a:lnTo>
                  <a:lnTo>
                    <a:pt x="691" y="350"/>
                  </a:lnTo>
                  <a:lnTo>
                    <a:pt x="736" y="281"/>
                  </a:lnTo>
                  <a:lnTo>
                    <a:pt x="781" y="60"/>
                  </a:lnTo>
                  <a:lnTo>
                    <a:pt x="826" y="0"/>
                  </a:lnTo>
                  <a:lnTo>
                    <a:pt x="872" y="183"/>
                  </a:lnTo>
                  <a:lnTo>
                    <a:pt x="917" y="363"/>
                  </a:lnTo>
                  <a:lnTo>
                    <a:pt x="962" y="498"/>
                  </a:lnTo>
                  <a:lnTo>
                    <a:pt x="1007" y="626"/>
                  </a:lnTo>
                  <a:lnTo>
                    <a:pt x="1053" y="585"/>
                  </a:lnTo>
                  <a:lnTo>
                    <a:pt x="1098" y="369"/>
                  </a:lnTo>
                  <a:lnTo>
                    <a:pt x="1143" y="270"/>
                  </a:lnTo>
                  <a:lnTo>
                    <a:pt x="1188" y="377"/>
                  </a:lnTo>
                  <a:lnTo>
                    <a:pt x="1233" y="433"/>
                  </a:lnTo>
                  <a:lnTo>
                    <a:pt x="1279" y="374"/>
                  </a:lnTo>
                  <a:lnTo>
                    <a:pt x="1324" y="364"/>
                  </a:lnTo>
                  <a:lnTo>
                    <a:pt x="1369" y="401"/>
                  </a:lnTo>
                  <a:lnTo>
                    <a:pt x="1414" y="389"/>
                  </a:lnTo>
                  <a:lnTo>
                    <a:pt x="1459" y="373"/>
                  </a:lnTo>
                  <a:lnTo>
                    <a:pt x="1505" y="389"/>
                  </a:lnTo>
                  <a:lnTo>
                    <a:pt x="1550" y="390"/>
                  </a:lnTo>
                  <a:lnTo>
                    <a:pt x="1595" y="378"/>
                  </a:lnTo>
                  <a:lnTo>
                    <a:pt x="1640" y="385"/>
                  </a:lnTo>
                  <a:lnTo>
                    <a:pt x="1685" y="390"/>
                  </a:lnTo>
                  <a:lnTo>
                    <a:pt x="1731" y="382"/>
                  </a:lnTo>
                  <a:lnTo>
                    <a:pt x="1776" y="383"/>
                  </a:lnTo>
                  <a:lnTo>
                    <a:pt x="1821" y="389"/>
                  </a:lnTo>
                  <a:lnTo>
                    <a:pt x="1834" y="388"/>
                  </a:lnTo>
                </a:path>
              </a:pathLst>
            </a:custGeom>
            <a:noFill/>
            <a:ln w="142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75" name="Freeform 54"/>
            <p:cNvSpPr>
              <a:spLocks/>
            </p:cNvSpPr>
            <p:nvPr/>
          </p:nvSpPr>
          <p:spPr bwMode="auto">
            <a:xfrm>
              <a:off x="791" y="1777"/>
              <a:ext cx="1834" cy="609"/>
            </a:xfrm>
            <a:custGeom>
              <a:avLst/>
              <a:gdLst>
                <a:gd name="T0" fmla="*/ 0 w 1834"/>
                <a:gd name="T1" fmla="*/ 155 h 609"/>
                <a:gd name="T2" fmla="*/ 13 w 1834"/>
                <a:gd name="T3" fmla="*/ 145 h 609"/>
                <a:gd name="T4" fmla="*/ 58 w 1834"/>
                <a:gd name="T5" fmla="*/ 153 h 609"/>
                <a:gd name="T6" fmla="*/ 103 w 1834"/>
                <a:gd name="T7" fmla="*/ 206 h 609"/>
                <a:gd name="T8" fmla="*/ 148 w 1834"/>
                <a:gd name="T9" fmla="*/ 290 h 609"/>
                <a:gd name="T10" fmla="*/ 194 w 1834"/>
                <a:gd name="T11" fmla="*/ 359 h 609"/>
                <a:gd name="T12" fmla="*/ 239 w 1834"/>
                <a:gd name="T13" fmla="*/ 383 h 609"/>
                <a:gd name="T14" fmla="*/ 284 w 1834"/>
                <a:gd name="T15" fmla="*/ 363 h 609"/>
                <a:gd name="T16" fmla="*/ 329 w 1834"/>
                <a:gd name="T17" fmla="*/ 306 h 609"/>
                <a:gd name="T18" fmla="*/ 375 w 1834"/>
                <a:gd name="T19" fmla="*/ 219 h 609"/>
                <a:gd name="T20" fmla="*/ 420 w 1834"/>
                <a:gd name="T21" fmla="*/ 134 h 609"/>
                <a:gd name="T22" fmla="*/ 465 w 1834"/>
                <a:gd name="T23" fmla="*/ 71 h 609"/>
                <a:gd name="T24" fmla="*/ 510 w 1834"/>
                <a:gd name="T25" fmla="*/ 26 h 609"/>
                <a:gd name="T26" fmla="*/ 555 w 1834"/>
                <a:gd name="T27" fmla="*/ 0 h 609"/>
                <a:gd name="T28" fmla="*/ 601 w 1834"/>
                <a:gd name="T29" fmla="*/ 0 h 609"/>
                <a:gd name="T30" fmla="*/ 646 w 1834"/>
                <a:gd name="T31" fmla="*/ 23 h 609"/>
                <a:gd name="T32" fmla="*/ 691 w 1834"/>
                <a:gd name="T33" fmla="*/ 65 h 609"/>
                <a:gd name="T34" fmla="*/ 736 w 1834"/>
                <a:gd name="T35" fmla="*/ 118 h 609"/>
                <a:gd name="T36" fmla="*/ 781 w 1834"/>
                <a:gd name="T37" fmla="*/ 174 h 609"/>
                <a:gd name="T38" fmla="*/ 826 w 1834"/>
                <a:gd name="T39" fmla="*/ 237 h 609"/>
                <a:gd name="T40" fmla="*/ 872 w 1834"/>
                <a:gd name="T41" fmla="*/ 303 h 609"/>
                <a:gd name="T42" fmla="*/ 917 w 1834"/>
                <a:gd name="T43" fmla="*/ 366 h 609"/>
                <a:gd name="T44" fmla="*/ 962 w 1834"/>
                <a:gd name="T45" fmla="*/ 423 h 609"/>
                <a:gd name="T46" fmla="*/ 1007 w 1834"/>
                <a:gd name="T47" fmla="*/ 481 h 609"/>
                <a:gd name="T48" fmla="*/ 1053 w 1834"/>
                <a:gd name="T49" fmla="*/ 530 h 609"/>
                <a:gd name="T50" fmla="*/ 1098 w 1834"/>
                <a:gd name="T51" fmla="*/ 567 h 609"/>
                <a:gd name="T52" fmla="*/ 1143 w 1834"/>
                <a:gd name="T53" fmla="*/ 593 h 609"/>
                <a:gd name="T54" fmla="*/ 1188 w 1834"/>
                <a:gd name="T55" fmla="*/ 609 h 609"/>
                <a:gd name="T56" fmla="*/ 1233 w 1834"/>
                <a:gd name="T57" fmla="*/ 606 h 609"/>
                <a:gd name="T58" fmla="*/ 1279 w 1834"/>
                <a:gd name="T59" fmla="*/ 578 h 609"/>
                <a:gd name="T60" fmla="*/ 1324 w 1834"/>
                <a:gd name="T61" fmla="*/ 530 h 609"/>
                <a:gd name="T62" fmla="*/ 1369 w 1834"/>
                <a:gd name="T63" fmla="*/ 469 h 609"/>
                <a:gd name="T64" fmla="*/ 1414 w 1834"/>
                <a:gd name="T65" fmla="*/ 401 h 609"/>
                <a:gd name="T66" fmla="*/ 1459 w 1834"/>
                <a:gd name="T67" fmla="*/ 326 h 609"/>
                <a:gd name="T68" fmla="*/ 1505 w 1834"/>
                <a:gd name="T69" fmla="*/ 259 h 609"/>
                <a:gd name="T70" fmla="*/ 1550 w 1834"/>
                <a:gd name="T71" fmla="*/ 223 h 609"/>
                <a:gd name="T72" fmla="*/ 1595 w 1834"/>
                <a:gd name="T73" fmla="*/ 227 h 609"/>
                <a:gd name="T74" fmla="*/ 1640 w 1834"/>
                <a:gd name="T75" fmla="*/ 269 h 609"/>
                <a:gd name="T76" fmla="*/ 1685 w 1834"/>
                <a:gd name="T77" fmla="*/ 345 h 609"/>
                <a:gd name="T78" fmla="*/ 1731 w 1834"/>
                <a:gd name="T79" fmla="*/ 424 h 609"/>
                <a:gd name="T80" fmla="*/ 1776 w 1834"/>
                <a:gd name="T81" fmla="*/ 467 h 609"/>
                <a:gd name="T82" fmla="*/ 1821 w 1834"/>
                <a:gd name="T83" fmla="*/ 458 h 609"/>
                <a:gd name="T84" fmla="*/ 1834 w 1834"/>
                <a:gd name="T85" fmla="*/ 44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4" h="609">
                  <a:moveTo>
                    <a:pt x="0" y="155"/>
                  </a:moveTo>
                  <a:lnTo>
                    <a:pt x="13" y="145"/>
                  </a:lnTo>
                  <a:lnTo>
                    <a:pt x="58" y="153"/>
                  </a:lnTo>
                  <a:lnTo>
                    <a:pt x="103" y="206"/>
                  </a:lnTo>
                  <a:lnTo>
                    <a:pt x="148" y="290"/>
                  </a:lnTo>
                  <a:lnTo>
                    <a:pt x="194" y="359"/>
                  </a:lnTo>
                  <a:lnTo>
                    <a:pt x="239" y="383"/>
                  </a:lnTo>
                  <a:lnTo>
                    <a:pt x="284" y="363"/>
                  </a:lnTo>
                  <a:lnTo>
                    <a:pt x="329" y="306"/>
                  </a:lnTo>
                  <a:lnTo>
                    <a:pt x="375" y="219"/>
                  </a:lnTo>
                  <a:lnTo>
                    <a:pt x="420" y="134"/>
                  </a:lnTo>
                  <a:lnTo>
                    <a:pt x="465" y="71"/>
                  </a:lnTo>
                  <a:lnTo>
                    <a:pt x="510" y="26"/>
                  </a:lnTo>
                  <a:lnTo>
                    <a:pt x="555" y="0"/>
                  </a:lnTo>
                  <a:lnTo>
                    <a:pt x="601" y="0"/>
                  </a:lnTo>
                  <a:lnTo>
                    <a:pt x="646" y="23"/>
                  </a:lnTo>
                  <a:lnTo>
                    <a:pt x="691" y="65"/>
                  </a:lnTo>
                  <a:lnTo>
                    <a:pt x="736" y="118"/>
                  </a:lnTo>
                  <a:lnTo>
                    <a:pt x="781" y="174"/>
                  </a:lnTo>
                  <a:lnTo>
                    <a:pt x="826" y="237"/>
                  </a:lnTo>
                  <a:lnTo>
                    <a:pt x="872" y="303"/>
                  </a:lnTo>
                  <a:lnTo>
                    <a:pt x="917" y="366"/>
                  </a:lnTo>
                  <a:lnTo>
                    <a:pt x="962" y="423"/>
                  </a:lnTo>
                  <a:lnTo>
                    <a:pt x="1007" y="481"/>
                  </a:lnTo>
                  <a:lnTo>
                    <a:pt x="1053" y="530"/>
                  </a:lnTo>
                  <a:lnTo>
                    <a:pt x="1098" y="567"/>
                  </a:lnTo>
                  <a:lnTo>
                    <a:pt x="1143" y="593"/>
                  </a:lnTo>
                  <a:lnTo>
                    <a:pt x="1188" y="609"/>
                  </a:lnTo>
                  <a:lnTo>
                    <a:pt x="1233" y="606"/>
                  </a:lnTo>
                  <a:lnTo>
                    <a:pt x="1279" y="578"/>
                  </a:lnTo>
                  <a:lnTo>
                    <a:pt x="1324" y="530"/>
                  </a:lnTo>
                  <a:lnTo>
                    <a:pt x="1369" y="469"/>
                  </a:lnTo>
                  <a:lnTo>
                    <a:pt x="1414" y="401"/>
                  </a:lnTo>
                  <a:lnTo>
                    <a:pt x="1459" y="326"/>
                  </a:lnTo>
                  <a:lnTo>
                    <a:pt x="1505" y="259"/>
                  </a:lnTo>
                  <a:lnTo>
                    <a:pt x="1550" y="223"/>
                  </a:lnTo>
                  <a:lnTo>
                    <a:pt x="1595" y="227"/>
                  </a:lnTo>
                  <a:lnTo>
                    <a:pt x="1640" y="269"/>
                  </a:lnTo>
                  <a:lnTo>
                    <a:pt x="1685" y="345"/>
                  </a:lnTo>
                  <a:lnTo>
                    <a:pt x="1731" y="424"/>
                  </a:lnTo>
                  <a:lnTo>
                    <a:pt x="1776" y="467"/>
                  </a:lnTo>
                  <a:lnTo>
                    <a:pt x="1821" y="458"/>
                  </a:lnTo>
                  <a:lnTo>
                    <a:pt x="1834" y="444"/>
                  </a:lnTo>
                </a:path>
              </a:pathLst>
            </a:custGeom>
            <a:noFill/>
            <a:ln w="142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76" name="Freeform 55"/>
            <p:cNvSpPr>
              <a:spLocks/>
            </p:cNvSpPr>
            <p:nvPr/>
          </p:nvSpPr>
          <p:spPr bwMode="auto">
            <a:xfrm>
              <a:off x="791" y="1404"/>
              <a:ext cx="1834" cy="616"/>
            </a:xfrm>
            <a:custGeom>
              <a:avLst/>
              <a:gdLst>
                <a:gd name="T0" fmla="*/ 0 w 1834"/>
                <a:gd name="T1" fmla="*/ 368 h 616"/>
                <a:gd name="T2" fmla="*/ 13 w 1834"/>
                <a:gd name="T3" fmla="*/ 366 h 616"/>
                <a:gd name="T4" fmla="*/ 58 w 1834"/>
                <a:gd name="T5" fmla="*/ 342 h 616"/>
                <a:gd name="T6" fmla="*/ 103 w 1834"/>
                <a:gd name="T7" fmla="*/ 301 h 616"/>
                <a:gd name="T8" fmla="*/ 148 w 1834"/>
                <a:gd name="T9" fmla="*/ 243 h 616"/>
                <a:gd name="T10" fmla="*/ 194 w 1834"/>
                <a:gd name="T11" fmla="*/ 182 h 616"/>
                <a:gd name="T12" fmla="*/ 239 w 1834"/>
                <a:gd name="T13" fmla="*/ 131 h 616"/>
                <a:gd name="T14" fmla="*/ 284 w 1834"/>
                <a:gd name="T15" fmla="*/ 87 h 616"/>
                <a:gd name="T16" fmla="*/ 329 w 1834"/>
                <a:gd name="T17" fmla="*/ 49 h 616"/>
                <a:gd name="T18" fmla="*/ 375 w 1834"/>
                <a:gd name="T19" fmla="*/ 22 h 616"/>
                <a:gd name="T20" fmla="*/ 420 w 1834"/>
                <a:gd name="T21" fmla="*/ 5 h 616"/>
                <a:gd name="T22" fmla="*/ 465 w 1834"/>
                <a:gd name="T23" fmla="*/ 0 h 616"/>
                <a:gd name="T24" fmla="*/ 510 w 1834"/>
                <a:gd name="T25" fmla="*/ 10 h 616"/>
                <a:gd name="T26" fmla="*/ 555 w 1834"/>
                <a:gd name="T27" fmla="*/ 29 h 616"/>
                <a:gd name="T28" fmla="*/ 601 w 1834"/>
                <a:gd name="T29" fmla="*/ 58 h 616"/>
                <a:gd name="T30" fmla="*/ 646 w 1834"/>
                <a:gd name="T31" fmla="*/ 98 h 616"/>
                <a:gd name="T32" fmla="*/ 691 w 1834"/>
                <a:gd name="T33" fmla="*/ 143 h 616"/>
                <a:gd name="T34" fmla="*/ 736 w 1834"/>
                <a:gd name="T35" fmla="*/ 190 h 616"/>
                <a:gd name="T36" fmla="*/ 781 w 1834"/>
                <a:gd name="T37" fmla="*/ 236 h 616"/>
                <a:gd name="T38" fmla="*/ 826 w 1834"/>
                <a:gd name="T39" fmla="*/ 278 h 616"/>
                <a:gd name="T40" fmla="*/ 872 w 1834"/>
                <a:gd name="T41" fmla="*/ 323 h 616"/>
                <a:gd name="T42" fmla="*/ 917 w 1834"/>
                <a:gd name="T43" fmla="*/ 373 h 616"/>
                <a:gd name="T44" fmla="*/ 962 w 1834"/>
                <a:gd name="T45" fmla="*/ 416 h 616"/>
                <a:gd name="T46" fmla="*/ 1007 w 1834"/>
                <a:gd name="T47" fmla="*/ 457 h 616"/>
                <a:gd name="T48" fmla="*/ 1053 w 1834"/>
                <a:gd name="T49" fmla="*/ 495 h 616"/>
                <a:gd name="T50" fmla="*/ 1098 w 1834"/>
                <a:gd name="T51" fmla="*/ 526 h 616"/>
                <a:gd name="T52" fmla="*/ 1143 w 1834"/>
                <a:gd name="T53" fmla="*/ 556 h 616"/>
                <a:gd name="T54" fmla="*/ 1188 w 1834"/>
                <a:gd name="T55" fmla="*/ 584 h 616"/>
                <a:gd name="T56" fmla="*/ 1233 w 1834"/>
                <a:gd name="T57" fmla="*/ 604 h 616"/>
                <a:gd name="T58" fmla="*/ 1279 w 1834"/>
                <a:gd name="T59" fmla="*/ 614 h 616"/>
                <a:gd name="T60" fmla="*/ 1324 w 1834"/>
                <a:gd name="T61" fmla="*/ 616 h 616"/>
                <a:gd name="T62" fmla="*/ 1369 w 1834"/>
                <a:gd name="T63" fmla="*/ 603 h 616"/>
                <a:gd name="T64" fmla="*/ 1414 w 1834"/>
                <a:gd name="T65" fmla="*/ 576 h 616"/>
                <a:gd name="T66" fmla="*/ 1459 w 1834"/>
                <a:gd name="T67" fmla="*/ 537 h 616"/>
                <a:gd name="T68" fmla="*/ 1505 w 1834"/>
                <a:gd name="T69" fmla="*/ 495 h 616"/>
                <a:gd name="T70" fmla="*/ 1550 w 1834"/>
                <a:gd name="T71" fmla="*/ 449 h 616"/>
                <a:gd name="T72" fmla="*/ 1595 w 1834"/>
                <a:gd name="T73" fmla="*/ 397 h 616"/>
                <a:gd name="T74" fmla="*/ 1640 w 1834"/>
                <a:gd name="T75" fmla="*/ 344 h 616"/>
                <a:gd name="T76" fmla="*/ 1685 w 1834"/>
                <a:gd name="T77" fmla="*/ 294 h 616"/>
                <a:gd name="T78" fmla="*/ 1731 w 1834"/>
                <a:gd name="T79" fmla="*/ 256 h 616"/>
                <a:gd name="T80" fmla="*/ 1776 w 1834"/>
                <a:gd name="T81" fmla="*/ 239 h 616"/>
                <a:gd name="T82" fmla="*/ 1821 w 1834"/>
                <a:gd name="T83" fmla="*/ 242 h 616"/>
                <a:gd name="T84" fmla="*/ 1834 w 1834"/>
                <a:gd name="T85" fmla="*/ 24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4" h="616">
                  <a:moveTo>
                    <a:pt x="0" y="368"/>
                  </a:moveTo>
                  <a:lnTo>
                    <a:pt x="13" y="366"/>
                  </a:lnTo>
                  <a:lnTo>
                    <a:pt x="58" y="342"/>
                  </a:lnTo>
                  <a:lnTo>
                    <a:pt x="103" y="301"/>
                  </a:lnTo>
                  <a:lnTo>
                    <a:pt x="148" y="243"/>
                  </a:lnTo>
                  <a:lnTo>
                    <a:pt x="194" y="182"/>
                  </a:lnTo>
                  <a:lnTo>
                    <a:pt x="239" y="131"/>
                  </a:lnTo>
                  <a:lnTo>
                    <a:pt x="284" y="87"/>
                  </a:lnTo>
                  <a:lnTo>
                    <a:pt x="329" y="49"/>
                  </a:lnTo>
                  <a:lnTo>
                    <a:pt x="375" y="22"/>
                  </a:lnTo>
                  <a:lnTo>
                    <a:pt x="420" y="5"/>
                  </a:lnTo>
                  <a:lnTo>
                    <a:pt x="465" y="0"/>
                  </a:lnTo>
                  <a:lnTo>
                    <a:pt x="510" y="10"/>
                  </a:lnTo>
                  <a:lnTo>
                    <a:pt x="555" y="29"/>
                  </a:lnTo>
                  <a:lnTo>
                    <a:pt x="601" y="58"/>
                  </a:lnTo>
                  <a:lnTo>
                    <a:pt x="646" y="98"/>
                  </a:lnTo>
                  <a:lnTo>
                    <a:pt x="691" y="143"/>
                  </a:lnTo>
                  <a:lnTo>
                    <a:pt x="736" y="190"/>
                  </a:lnTo>
                  <a:lnTo>
                    <a:pt x="781" y="236"/>
                  </a:lnTo>
                  <a:lnTo>
                    <a:pt x="826" y="278"/>
                  </a:lnTo>
                  <a:lnTo>
                    <a:pt x="872" y="323"/>
                  </a:lnTo>
                  <a:lnTo>
                    <a:pt x="917" y="373"/>
                  </a:lnTo>
                  <a:lnTo>
                    <a:pt x="962" y="416"/>
                  </a:lnTo>
                  <a:lnTo>
                    <a:pt x="1007" y="457"/>
                  </a:lnTo>
                  <a:lnTo>
                    <a:pt x="1053" y="495"/>
                  </a:lnTo>
                  <a:lnTo>
                    <a:pt x="1098" y="526"/>
                  </a:lnTo>
                  <a:lnTo>
                    <a:pt x="1143" y="556"/>
                  </a:lnTo>
                  <a:lnTo>
                    <a:pt x="1188" y="584"/>
                  </a:lnTo>
                  <a:lnTo>
                    <a:pt x="1233" y="604"/>
                  </a:lnTo>
                  <a:lnTo>
                    <a:pt x="1279" y="614"/>
                  </a:lnTo>
                  <a:lnTo>
                    <a:pt x="1324" y="616"/>
                  </a:lnTo>
                  <a:lnTo>
                    <a:pt x="1369" y="603"/>
                  </a:lnTo>
                  <a:lnTo>
                    <a:pt x="1414" y="576"/>
                  </a:lnTo>
                  <a:lnTo>
                    <a:pt x="1459" y="537"/>
                  </a:lnTo>
                  <a:lnTo>
                    <a:pt x="1505" y="495"/>
                  </a:lnTo>
                  <a:lnTo>
                    <a:pt x="1550" y="449"/>
                  </a:lnTo>
                  <a:lnTo>
                    <a:pt x="1595" y="397"/>
                  </a:lnTo>
                  <a:lnTo>
                    <a:pt x="1640" y="344"/>
                  </a:lnTo>
                  <a:lnTo>
                    <a:pt x="1685" y="294"/>
                  </a:lnTo>
                  <a:lnTo>
                    <a:pt x="1731" y="256"/>
                  </a:lnTo>
                  <a:lnTo>
                    <a:pt x="1776" y="239"/>
                  </a:lnTo>
                  <a:lnTo>
                    <a:pt x="1821" y="242"/>
                  </a:lnTo>
                  <a:lnTo>
                    <a:pt x="1834" y="246"/>
                  </a:lnTo>
                </a:path>
              </a:pathLst>
            </a:custGeom>
            <a:noFill/>
            <a:ln w="142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77" name="Freeform 56"/>
            <p:cNvSpPr>
              <a:spLocks/>
            </p:cNvSpPr>
            <p:nvPr/>
          </p:nvSpPr>
          <p:spPr bwMode="auto">
            <a:xfrm>
              <a:off x="791" y="1001"/>
              <a:ext cx="1834" cy="642"/>
            </a:xfrm>
            <a:custGeom>
              <a:avLst/>
              <a:gdLst>
                <a:gd name="T0" fmla="*/ 0 w 1834"/>
                <a:gd name="T1" fmla="*/ 287 h 642"/>
                <a:gd name="T2" fmla="*/ 13 w 1834"/>
                <a:gd name="T3" fmla="*/ 275 h 642"/>
                <a:gd name="T4" fmla="*/ 58 w 1834"/>
                <a:gd name="T5" fmla="*/ 229 h 642"/>
                <a:gd name="T6" fmla="*/ 103 w 1834"/>
                <a:gd name="T7" fmla="*/ 180 h 642"/>
                <a:gd name="T8" fmla="*/ 148 w 1834"/>
                <a:gd name="T9" fmla="*/ 129 h 642"/>
                <a:gd name="T10" fmla="*/ 194 w 1834"/>
                <a:gd name="T11" fmla="*/ 78 h 642"/>
                <a:gd name="T12" fmla="*/ 239 w 1834"/>
                <a:gd name="T13" fmla="*/ 34 h 642"/>
                <a:gd name="T14" fmla="*/ 284 w 1834"/>
                <a:gd name="T15" fmla="*/ 7 h 642"/>
                <a:gd name="T16" fmla="*/ 329 w 1834"/>
                <a:gd name="T17" fmla="*/ 0 h 642"/>
                <a:gd name="T18" fmla="*/ 375 w 1834"/>
                <a:gd name="T19" fmla="*/ 11 h 642"/>
                <a:gd name="T20" fmla="*/ 420 w 1834"/>
                <a:gd name="T21" fmla="*/ 35 h 642"/>
                <a:gd name="T22" fmla="*/ 465 w 1834"/>
                <a:gd name="T23" fmla="*/ 66 h 642"/>
                <a:gd name="T24" fmla="*/ 510 w 1834"/>
                <a:gd name="T25" fmla="*/ 95 h 642"/>
                <a:gd name="T26" fmla="*/ 555 w 1834"/>
                <a:gd name="T27" fmla="*/ 123 h 642"/>
                <a:gd name="T28" fmla="*/ 601 w 1834"/>
                <a:gd name="T29" fmla="*/ 151 h 642"/>
                <a:gd name="T30" fmla="*/ 646 w 1834"/>
                <a:gd name="T31" fmla="*/ 183 h 642"/>
                <a:gd name="T32" fmla="*/ 691 w 1834"/>
                <a:gd name="T33" fmla="*/ 218 h 642"/>
                <a:gd name="T34" fmla="*/ 736 w 1834"/>
                <a:gd name="T35" fmla="*/ 251 h 642"/>
                <a:gd name="T36" fmla="*/ 781 w 1834"/>
                <a:gd name="T37" fmla="*/ 283 h 642"/>
                <a:gd name="T38" fmla="*/ 826 w 1834"/>
                <a:gd name="T39" fmla="*/ 319 h 642"/>
                <a:gd name="T40" fmla="*/ 872 w 1834"/>
                <a:gd name="T41" fmla="*/ 360 h 642"/>
                <a:gd name="T42" fmla="*/ 917 w 1834"/>
                <a:gd name="T43" fmla="*/ 408 h 642"/>
                <a:gd name="T44" fmla="*/ 962 w 1834"/>
                <a:gd name="T45" fmla="*/ 447 h 642"/>
                <a:gd name="T46" fmla="*/ 1007 w 1834"/>
                <a:gd name="T47" fmla="*/ 482 h 642"/>
                <a:gd name="T48" fmla="*/ 1053 w 1834"/>
                <a:gd name="T49" fmla="*/ 513 h 642"/>
                <a:gd name="T50" fmla="*/ 1098 w 1834"/>
                <a:gd name="T51" fmla="*/ 543 h 642"/>
                <a:gd name="T52" fmla="*/ 1143 w 1834"/>
                <a:gd name="T53" fmla="*/ 568 h 642"/>
                <a:gd name="T54" fmla="*/ 1188 w 1834"/>
                <a:gd name="T55" fmla="*/ 585 h 642"/>
                <a:gd name="T56" fmla="*/ 1233 w 1834"/>
                <a:gd name="T57" fmla="*/ 600 h 642"/>
                <a:gd name="T58" fmla="*/ 1279 w 1834"/>
                <a:gd name="T59" fmla="*/ 613 h 642"/>
                <a:gd name="T60" fmla="*/ 1324 w 1834"/>
                <a:gd name="T61" fmla="*/ 624 h 642"/>
                <a:gd name="T62" fmla="*/ 1369 w 1834"/>
                <a:gd name="T63" fmla="*/ 632 h 642"/>
                <a:gd name="T64" fmla="*/ 1414 w 1834"/>
                <a:gd name="T65" fmla="*/ 639 h 642"/>
                <a:gd name="T66" fmla="*/ 1459 w 1834"/>
                <a:gd name="T67" fmla="*/ 642 h 642"/>
                <a:gd name="T68" fmla="*/ 1505 w 1834"/>
                <a:gd name="T69" fmla="*/ 635 h 642"/>
                <a:gd name="T70" fmla="*/ 1550 w 1834"/>
                <a:gd name="T71" fmla="*/ 615 h 642"/>
                <a:gd name="T72" fmla="*/ 1595 w 1834"/>
                <a:gd name="T73" fmla="*/ 581 h 642"/>
                <a:gd name="T74" fmla="*/ 1640 w 1834"/>
                <a:gd name="T75" fmla="*/ 534 h 642"/>
                <a:gd name="T76" fmla="*/ 1685 w 1834"/>
                <a:gd name="T77" fmla="*/ 478 h 642"/>
                <a:gd name="T78" fmla="*/ 1731 w 1834"/>
                <a:gd name="T79" fmla="*/ 424 h 642"/>
                <a:gd name="T80" fmla="*/ 1776 w 1834"/>
                <a:gd name="T81" fmla="*/ 374 h 642"/>
                <a:gd name="T82" fmla="*/ 1821 w 1834"/>
                <a:gd name="T83" fmla="*/ 329 h 642"/>
                <a:gd name="T84" fmla="*/ 1834 w 1834"/>
                <a:gd name="T85" fmla="*/ 318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4" h="642">
                  <a:moveTo>
                    <a:pt x="0" y="287"/>
                  </a:moveTo>
                  <a:lnTo>
                    <a:pt x="13" y="275"/>
                  </a:lnTo>
                  <a:lnTo>
                    <a:pt x="58" y="229"/>
                  </a:lnTo>
                  <a:lnTo>
                    <a:pt x="103" y="180"/>
                  </a:lnTo>
                  <a:lnTo>
                    <a:pt x="148" y="129"/>
                  </a:lnTo>
                  <a:lnTo>
                    <a:pt x="194" y="78"/>
                  </a:lnTo>
                  <a:lnTo>
                    <a:pt x="239" y="34"/>
                  </a:lnTo>
                  <a:lnTo>
                    <a:pt x="284" y="7"/>
                  </a:lnTo>
                  <a:lnTo>
                    <a:pt x="329" y="0"/>
                  </a:lnTo>
                  <a:lnTo>
                    <a:pt x="375" y="11"/>
                  </a:lnTo>
                  <a:lnTo>
                    <a:pt x="420" y="35"/>
                  </a:lnTo>
                  <a:lnTo>
                    <a:pt x="465" y="66"/>
                  </a:lnTo>
                  <a:lnTo>
                    <a:pt x="510" y="95"/>
                  </a:lnTo>
                  <a:lnTo>
                    <a:pt x="555" y="123"/>
                  </a:lnTo>
                  <a:lnTo>
                    <a:pt x="601" y="151"/>
                  </a:lnTo>
                  <a:lnTo>
                    <a:pt x="646" y="183"/>
                  </a:lnTo>
                  <a:lnTo>
                    <a:pt x="691" y="218"/>
                  </a:lnTo>
                  <a:lnTo>
                    <a:pt x="736" y="251"/>
                  </a:lnTo>
                  <a:lnTo>
                    <a:pt x="781" y="283"/>
                  </a:lnTo>
                  <a:lnTo>
                    <a:pt x="826" y="319"/>
                  </a:lnTo>
                  <a:lnTo>
                    <a:pt x="872" y="360"/>
                  </a:lnTo>
                  <a:lnTo>
                    <a:pt x="917" y="408"/>
                  </a:lnTo>
                  <a:lnTo>
                    <a:pt x="962" y="447"/>
                  </a:lnTo>
                  <a:lnTo>
                    <a:pt x="1007" y="482"/>
                  </a:lnTo>
                  <a:lnTo>
                    <a:pt x="1053" y="513"/>
                  </a:lnTo>
                  <a:lnTo>
                    <a:pt x="1098" y="543"/>
                  </a:lnTo>
                  <a:lnTo>
                    <a:pt x="1143" y="568"/>
                  </a:lnTo>
                  <a:lnTo>
                    <a:pt x="1188" y="585"/>
                  </a:lnTo>
                  <a:lnTo>
                    <a:pt x="1233" y="600"/>
                  </a:lnTo>
                  <a:lnTo>
                    <a:pt x="1279" y="613"/>
                  </a:lnTo>
                  <a:lnTo>
                    <a:pt x="1324" y="624"/>
                  </a:lnTo>
                  <a:lnTo>
                    <a:pt x="1369" y="632"/>
                  </a:lnTo>
                  <a:lnTo>
                    <a:pt x="1414" y="639"/>
                  </a:lnTo>
                  <a:lnTo>
                    <a:pt x="1459" y="642"/>
                  </a:lnTo>
                  <a:lnTo>
                    <a:pt x="1505" y="635"/>
                  </a:lnTo>
                  <a:lnTo>
                    <a:pt x="1550" y="615"/>
                  </a:lnTo>
                  <a:lnTo>
                    <a:pt x="1595" y="581"/>
                  </a:lnTo>
                  <a:lnTo>
                    <a:pt x="1640" y="534"/>
                  </a:lnTo>
                  <a:lnTo>
                    <a:pt x="1685" y="478"/>
                  </a:lnTo>
                  <a:lnTo>
                    <a:pt x="1731" y="424"/>
                  </a:lnTo>
                  <a:lnTo>
                    <a:pt x="1776" y="374"/>
                  </a:lnTo>
                  <a:lnTo>
                    <a:pt x="1821" y="329"/>
                  </a:lnTo>
                  <a:lnTo>
                    <a:pt x="1834" y="318"/>
                  </a:lnTo>
                </a:path>
              </a:pathLst>
            </a:custGeom>
            <a:noFill/>
            <a:ln w="142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78" name="Freeform 57"/>
            <p:cNvSpPr>
              <a:spLocks/>
            </p:cNvSpPr>
            <p:nvPr/>
          </p:nvSpPr>
          <p:spPr bwMode="auto">
            <a:xfrm>
              <a:off x="791" y="3442"/>
              <a:ext cx="1834" cy="173"/>
            </a:xfrm>
            <a:custGeom>
              <a:avLst/>
              <a:gdLst>
                <a:gd name="T0" fmla="*/ 0 w 1834"/>
                <a:gd name="T1" fmla="*/ 2 h 173"/>
                <a:gd name="T2" fmla="*/ 13 w 1834"/>
                <a:gd name="T3" fmla="*/ 0 h 173"/>
                <a:gd name="T4" fmla="*/ 58 w 1834"/>
                <a:gd name="T5" fmla="*/ 4 h 173"/>
                <a:gd name="T6" fmla="*/ 103 w 1834"/>
                <a:gd name="T7" fmla="*/ 15 h 173"/>
                <a:gd name="T8" fmla="*/ 148 w 1834"/>
                <a:gd name="T9" fmla="*/ 10 h 173"/>
                <a:gd name="T10" fmla="*/ 194 w 1834"/>
                <a:gd name="T11" fmla="*/ 22 h 173"/>
                <a:gd name="T12" fmla="*/ 239 w 1834"/>
                <a:gd name="T13" fmla="*/ 41 h 173"/>
                <a:gd name="T14" fmla="*/ 284 w 1834"/>
                <a:gd name="T15" fmla="*/ 49 h 173"/>
                <a:gd name="T16" fmla="*/ 329 w 1834"/>
                <a:gd name="T17" fmla="*/ 67 h 173"/>
                <a:gd name="T18" fmla="*/ 375 w 1834"/>
                <a:gd name="T19" fmla="*/ 94 h 173"/>
                <a:gd name="T20" fmla="*/ 420 w 1834"/>
                <a:gd name="T21" fmla="*/ 104 h 173"/>
                <a:gd name="T22" fmla="*/ 465 w 1834"/>
                <a:gd name="T23" fmla="*/ 125 h 173"/>
                <a:gd name="T24" fmla="*/ 510 w 1834"/>
                <a:gd name="T25" fmla="*/ 140 h 173"/>
                <a:gd name="T26" fmla="*/ 555 w 1834"/>
                <a:gd name="T27" fmla="*/ 151 h 173"/>
                <a:gd name="T28" fmla="*/ 601 w 1834"/>
                <a:gd name="T29" fmla="*/ 162 h 173"/>
                <a:gd name="T30" fmla="*/ 646 w 1834"/>
                <a:gd name="T31" fmla="*/ 166 h 173"/>
                <a:gd name="T32" fmla="*/ 691 w 1834"/>
                <a:gd name="T33" fmla="*/ 167 h 173"/>
                <a:gd name="T34" fmla="*/ 736 w 1834"/>
                <a:gd name="T35" fmla="*/ 171 h 173"/>
                <a:gd name="T36" fmla="*/ 781 w 1834"/>
                <a:gd name="T37" fmla="*/ 154 h 173"/>
                <a:gd name="T38" fmla="*/ 826 w 1834"/>
                <a:gd name="T39" fmla="*/ 139 h 173"/>
                <a:gd name="T40" fmla="*/ 872 w 1834"/>
                <a:gd name="T41" fmla="*/ 135 h 173"/>
                <a:gd name="T42" fmla="*/ 917 w 1834"/>
                <a:gd name="T43" fmla="*/ 127 h 173"/>
                <a:gd name="T44" fmla="*/ 962 w 1834"/>
                <a:gd name="T45" fmla="*/ 120 h 173"/>
                <a:gd name="T46" fmla="*/ 1007 w 1834"/>
                <a:gd name="T47" fmla="*/ 101 h 173"/>
                <a:gd name="T48" fmla="*/ 1053 w 1834"/>
                <a:gd name="T49" fmla="*/ 85 h 173"/>
                <a:gd name="T50" fmla="*/ 1098 w 1834"/>
                <a:gd name="T51" fmla="*/ 79 h 173"/>
                <a:gd name="T52" fmla="*/ 1143 w 1834"/>
                <a:gd name="T53" fmla="*/ 66 h 173"/>
                <a:gd name="T54" fmla="*/ 1188 w 1834"/>
                <a:gd name="T55" fmla="*/ 56 h 173"/>
                <a:gd name="T56" fmla="*/ 1233 w 1834"/>
                <a:gd name="T57" fmla="*/ 60 h 173"/>
                <a:gd name="T58" fmla="*/ 1279 w 1834"/>
                <a:gd name="T59" fmla="*/ 62 h 173"/>
                <a:gd name="T60" fmla="*/ 1324 w 1834"/>
                <a:gd name="T61" fmla="*/ 58 h 173"/>
                <a:gd name="T62" fmla="*/ 1369 w 1834"/>
                <a:gd name="T63" fmla="*/ 87 h 173"/>
                <a:gd name="T64" fmla="*/ 1414 w 1834"/>
                <a:gd name="T65" fmla="*/ 88 h 173"/>
                <a:gd name="T66" fmla="*/ 1459 w 1834"/>
                <a:gd name="T67" fmla="*/ 93 h 173"/>
                <a:gd name="T68" fmla="*/ 1505 w 1834"/>
                <a:gd name="T69" fmla="*/ 109 h 173"/>
                <a:gd name="T70" fmla="*/ 1550 w 1834"/>
                <a:gd name="T71" fmla="*/ 123 h 173"/>
                <a:gd name="T72" fmla="*/ 1595 w 1834"/>
                <a:gd name="T73" fmla="*/ 131 h 173"/>
                <a:gd name="T74" fmla="*/ 1640 w 1834"/>
                <a:gd name="T75" fmla="*/ 153 h 173"/>
                <a:gd name="T76" fmla="*/ 1685 w 1834"/>
                <a:gd name="T77" fmla="*/ 146 h 173"/>
                <a:gd name="T78" fmla="*/ 1731 w 1834"/>
                <a:gd name="T79" fmla="*/ 155 h 173"/>
                <a:gd name="T80" fmla="*/ 1776 w 1834"/>
                <a:gd name="T81" fmla="*/ 165 h 173"/>
                <a:gd name="T82" fmla="*/ 1821 w 1834"/>
                <a:gd name="T83" fmla="*/ 173 h 173"/>
                <a:gd name="T84" fmla="*/ 1834 w 1834"/>
                <a:gd name="T85" fmla="*/ 17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4" h="173">
                  <a:moveTo>
                    <a:pt x="0" y="2"/>
                  </a:moveTo>
                  <a:lnTo>
                    <a:pt x="13" y="0"/>
                  </a:lnTo>
                  <a:lnTo>
                    <a:pt x="58" y="4"/>
                  </a:lnTo>
                  <a:lnTo>
                    <a:pt x="103" y="15"/>
                  </a:lnTo>
                  <a:lnTo>
                    <a:pt x="148" y="10"/>
                  </a:lnTo>
                  <a:lnTo>
                    <a:pt x="194" y="22"/>
                  </a:lnTo>
                  <a:lnTo>
                    <a:pt x="239" y="41"/>
                  </a:lnTo>
                  <a:lnTo>
                    <a:pt x="284" y="49"/>
                  </a:lnTo>
                  <a:lnTo>
                    <a:pt x="329" y="67"/>
                  </a:lnTo>
                  <a:lnTo>
                    <a:pt x="375" y="94"/>
                  </a:lnTo>
                  <a:lnTo>
                    <a:pt x="420" y="104"/>
                  </a:lnTo>
                  <a:lnTo>
                    <a:pt x="465" y="125"/>
                  </a:lnTo>
                  <a:lnTo>
                    <a:pt x="510" y="140"/>
                  </a:lnTo>
                  <a:lnTo>
                    <a:pt x="555" y="151"/>
                  </a:lnTo>
                  <a:lnTo>
                    <a:pt x="601" y="162"/>
                  </a:lnTo>
                  <a:lnTo>
                    <a:pt x="646" y="166"/>
                  </a:lnTo>
                  <a:lnTo>
                    <a:pt x="691" y="167"/>
                  </a:lnTo>
                  <a:lnTo>
                    <a:pt x="736" y="171"/>
                  </a:lnTo>
                  <a:lnTo>
                    <a:pt x="781" y="154"/>
                  </a:lnTo>
                  <a:lnTo>
                    <a:pt x="826" y="139"/>
                  </a:lnTo>
                  <a:lnTo>
                    <a:pt x="872" y="135"/>
                  </a:lnTo>
                  <a:lnTo>
                    <a:pt x="917" y="127"/>
                  </a:lnTo>
                  <a:lnTo>
                    <a:pt x="962" y="120"/>
                  </a:lnTo>
                  <a:lnTo>
                    <a:pt x="1007" y="101"/>
                  </a:lnTo>
                  <a:lnTo>
                    <a:pt x="1053" y="85"/>
                  </a:lnTo>
                  <a:lnTo>
                    <a:pt x="1098" y="79"/>
                  </a:lnTo>
                  <a:lnTo>
                    <a:pt x="1143" y="66"/>
                  </a:lnTo>
                  <a:lnTo>
                    <a:pt x="1188" y="56"/>
                  </a:lnTo>
                  <a:lnTo>
                    <a:pt x="1233" y="60"/>
                  </a:lnTo>
                  <a:lnTo>
                    <a:pt x="1279" y="62"/>
                  </a:lnTo>
                  <a:lnTo>
                    <a:pt x="1324" y="58"/>
                  </a:lnTo>
                  <a:lnTo>
                    <a:pt x="1369" y="87"/>
                  </a:lnTo>
                  <a:lnTo>
                    <a:pt x="1414" y="88"/>
                  </a:lnTo>
                  <a:lnTo>
                    <a:pt x="1459" y="93"/>
                  </a:lnTo>
                  <a:lnTo>
                    <a:pt x="1505" y="109"/>
                  </a:lnTo>
                  <a:lnTo>
                    <a:pt x="1550" y="123"/>
                  </a:lnTo>
                  <a:lnTo>
                    <a:pt x="1595" y="131"/>
                  </a:lnTo>
                  <a:lnTo>
                    <a:pt x="1640" y="153"/>
                  </a:lnTo>
                  <a:lnTo>
                    <a:pt x="1685" y="146"/>
                  </a:lnTo>
                  <a:lnTo>
                    <a:pt x="1731" y="155"/>
                  </a:lnTo>
                  <a:lnTo>
                    <a:pt x="1776" y="165"/>
                  </a:lnTo>
                  <a:lnTo>
                    <a:pt x="1821" y="173"/>
                  </a:lnTo>
                  <a:lnTo>
                    <a:pt x="1834" y="171"/>
                  </a:lnTo>
                </a:path>
              </a:pathLst>
            </a:custGeom>
            <a:noFill/>
            <a:ln w="142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79" name="Freeform 58"/>
            <p:cNvSpPr>
              <a:spLocks/>
            </p:cNvSpPr>
            <p:nvPr/>
          </p:nvSpPr>
          <p:spPr bwMode="auto">
            <a:xfrm>
              <a:off x="791" y="3095"/>
              <a:ext cx="1821" cy="151"/>
            </a:xfrm>
            <a:custGeom>
              <a:avLst/>
              <a:gdLst>
                <a:gd name="T0" fmla="*/ 0 w 1821"/>
                <a:gd name="T1" fmla="*/ 8 h 151"/>
                <a:gd name="T2" fmla="*/ 13 w 1821"/>
                <a:gd name="T3" fmla="*/ 7 h 151"/>
                <a:gd name="T4" fmla="*/ 58 w 1821"/>
                <a:gd name="T5" fmla="*/ 0 h 151"/>
                <a:gd name="T6" fmla="*/ 103 w 1821"/>
                <a:gd name="T7" fmla="*/ 5 h 151"/>
                <a:gd name="T8" fmla="*/ 148 w 1821"/>
                <a:gd name="T9" fmla="*/ 3 h 151"/>
                <a:gd name="T10" fmla="*/ 194 w 1821"/>
                <a:gd name="T11" fmla="*/ 10 h 151"/>
                <a:gd name="T12" fmla="*/ 239 w 1821"/>
                <a:gd name="T13" fmla="*/ 13 h 151"/>
                <a:gd name="T14" fmla="*/ 284 w 1821"/>
                <a:gd name="T15" fmla="*/ 13 h 151"/>
                <a:gd name="T16" fmla="*/ 329 w 1821"/>
                <a:gd name="T17" fmla="*/ 24 h 151"/>
                <a:gd name="T18" fmla="*/ 375 w 1821"/>
                <a:gd name="T19" fmla="*/ 30 h 151"/>
                <a:gd name="T20" fmla="*/ 420 w 1821"/>
                <a:gd name="T21" fmla="*/ 49 h 151"/>
                <a:gd name="T22" fmla="*/ 465 w 1821"/>
                <a:gd name="T23" fmla="*/ 57 h 151"/>
                <a:gd name="T24" fmla="*/ 510 w 1821"/>
                <a:gd name="T25" fmla="*/ 82 h 151"/>
                <a:gd name="T26" fmla="*/ 555 w 1821"/>
                <a:gd name="T27" fmla="*/ 99 h 151"/>
                <a:gd name="T28" fmla="*/ 601 w 1821"/>
                <a:gd name="T29" fmla="*/ 111 h 151"/>
                <a:gd name="T30" fmla="*/ 646 w 1821"/>
                <a:gd name="T31" fmla="*/ 132 h 151"/>
                <a:gd name="T32" fmla="*/ 691 w 1821"/>
                <a:gd name="T33" fmla="*/ 128 h 151"/>
                <a:gd name="T34" fmla="*/ 736 w 1821"/>
                <a:gd name="T35" fmla="*/ 143 h 151"/>
                <a:gd name="T36" fmla="*/ 781 w 1821"/>
                <a:gd name="T37" fmla="*/ 151 h 151"/>
                <a:gd name="T38" fmla="*/ 826 w 1821"/>
                <a:gd name="T39" fmla="*/ 137 h 151"/>
                <a:gd name="T40" fmla="*/ 872 w 1821"/>
                <a:gd name="T41" fmla="*/ 132 h 151"/>
                <a:gd name="T42" fmla="*/ 917 w 1821"/>
                <a:gd name="T43" fmla="*/ 122 h 151"/>
                <a:gd name="T44" fmla="*/ 962 w 1821"/>
                <a:gd name="T45" fmla="*/ 103 h 151"/>
                <a:gd name="T46" fmla="*/ 1007 w 1821"/>
                <a:gd name="T47" fmla="*/ 96 h 151"/>
                <a:gd name="T48" fmla="*/ 1053 w 1821"/>
                <a:gd name="T49" fmla="*/ 76 h 151"/>
                <a:gd name="T50" fmla="*/ 1098 w 1821"/>
                <a:gd name="T51" fmla="*/ 62 h 151"/>
                <a:gd name="T52" fmla="*/ 1143 w 1821"/>
                <a:gd name="T53" fmla="*/ 60 h 151"/>
                <a:gd name="T54" fmla="*/ 1188 w 1821"/>
                <a:gd name="T55" fmla="*/ 50 h 151"/>
                <a:gd name="T56" fmla="*/ 1233 w 1821"/>
                <a:gd name="T57" fmla="*/ 52 h 151"/>
                <a:gd name="T58" fmla="*/ 1279 w 1821"/>
                <a:gd name="T59" fmla="*/ 74 h 151"/>
                <a:gd name="T60" fmla="*/ 1324 w 1821"/>
                <a:gd name="T61" fmla="*/ 72 h 151"/>
                <a:gd name="T62" fmla="*/ 1369 w 1821"/>
                <a:gd name="T63" fmla="*/ 84 h 151"/>
                <a:gd name="T64" fmla="*/ 1414 w 1821"/>
                <a:gd name="T65" fmla="*/ 95 h 151"/>
                <a:gd name="T66" fmla="*/ 1459 w 1821"/>
                <a:gd name="T67" fmla="*/ 105 h 151"/>
                <a:gd name="T68" fmla="*/ 1505 w 1821"/>
                <a:gd name="T69" fmla="*/ 115 h 151"/>
                <a:gd name="T70" fmla="*/ 1550 w 1821"/>
                <a:gd name="T71" fmla="*/ 134 h 151"/>
                <a:gd name="T72" fmla="*/ 1595 w 1821"/>
                <a:gd name="T73" fmla="*/ 141 h 151"/>
                <a:gd name="T74" fmla="*/ 1640 w 1821"/>
                <a:gd name="T75" fmla="*/ 139 h 151"/>
                <a:gd name="T76" fmla="*/ 1685 w 1821"/>
                <a:gd name="T77" fmla="*/ 146 h 151"/>
                <a:gd name="T78" fmla="*/ 1731 w 1821"/>
                <a:gd name="T79" fmla="*/ 143 h 151"/>
                <a:gd name="T80" fmla="*/ 1776 w 1821"/>
                <a:gd name="T81" fmla="*/ 145 h 151"/>
                <a:gd name="T82" fmla="*/ 1821 w 1821"/>
                <a:gd name="T83" fmla="*/ 1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21" h="151">
                  <a:moveTo>
                    <a:pt x="0" y="8"/>
                  </a:moveTo>
                  <a:lnTo>
                    <a:pt x="13" y="7"/>
                  </a:lnTo>
                  <a:lnTo>
                    <a:pt x="58" y="0"/>
                  </a:lnTo>
                  <a:lnTo>
                    <a:pt x="103" y="5"/>
                  </a:lnTo>
                  <a:lnTo>
                    <a:pt x="148" y="3"/>
                  </a:lnTo>
                  <a:lnTo>
                    <a:pt x="194" y="10"/>
                  </a:lnTo>
                  <a:lnTo>
                    <a:pt x="239" y="13"/>
                  </a:lnTo>
                  <a:lnTo>
                    <a:pt x="284" y="13"/>
                  </a:lnTo>
                  <a:lnTo>
                    <a:pt x="329" y="24"/>
                  </a:lnTo>
                  <a:lnTo>
                    <a:pt x="375" y="30"/>
                  </a:lnTo>
                  <a:lnTo>
                    <a:pt x="420" y="49"/>
                  </a:lnTo>
                  <a:lnTo>
                    <a:pt x="465" y="57"/>
                  </a:lnTo>
                  <a:lnTo>
                    <a:pt x="510" y="82"/>
                  </a:lnTo>
                  <a:lnTo>
                    <a:pt x="555" y="99"/>
                  </a:lnTo>
                  <a:lnTo>
                    <a:pt x="601" y="111"/>
                  </a:lnTo>
                  <a:lnTo>
                    <a:pt x="646" y="132"/>
                  </a:lnTo>
                  <a:lnTo>
                    <a:pt x="691" y="128"/>
                  </a:lnTo>
                  <a:lnTo>
                    <a:pt x="736" y="143"/>
                  </a:lnTo>
                  <a:lnTo>
                    <a:pt x="781" y="151"/>
                  </a:lnTo>
                  <a:lnTo>
                    <a:pt x="826" y="137"/>
                  </a:lnTo>
                  <a:lnTo>
                    <a:pt x="872" y="132"/>
                  </a:lnTo>
                  <a:lnTo>
                    <a:pt x="917" y="122"/>
                  </a:lnTo>
                  <a:lnTo>
                    <a:pt x="962" y="103"/>
                  </a:lnTo>
                  <a:lnTo>
                    <a:pt x="1007" y="96"/>
                  </a:lnTo>
                  <a:lnTo>
                    <a:pt x="1053" y="76"/>
                  </a:lnTo>
                  <a:lnTo>
                    <a:pt x="1098" y="62"/>
                  </a:lnTo>
                  <a:lnTo>
                    <a:pt x="1143" y="60"/>
                  </a:lnTo>
                  <a:lnTo>
                    <a:pt x="1188" y="50"/>
                  </a:lnTo>
                  <a:lnTo>
                    <a:pt x="1233" y="52"/>
                  </a:lnTo>
                  <a:lnTo>
                    <a:pt x="1279" y="74"/>
                  </a:lnTo>
                  <a:lnTo>
                    <a:pt x="1324" y="72"/>
                  </a:lnTo>
                  <a:lnTo>
                    <a:pt x="1369" y="84"/>
                  </a:lnTo>
                  <a:lnTo>
                    <a:pt x="1414" y="95"/>
                  </a:lnTo>
                  <a:lnTo>
                    <a:pt x="1459" y="105"/>
                  </a:lnTo>
                  <a:lnTo>
                    <a:pt x="1505" y="115"/>
                  </a:lnTo>
                  <a:lnTo>
                    <a:pt x="1550" y="134"/>
                  </a:lnTo>
                  <a:lnTo>
                    <a:pt x="1595" y="141"/>
                  </a:lnTo>
                  <a:lnTo>
                    <a:pt x="1640" y="139"/>
                  </a:lnTo>
                  <a:lnTo>
                    <a:pt x="1685" y="146"/>
                  </a:lnTo>
                  <a:lnTo>
                    <a:pt x="1731" y="143"/>
                  </a:lnTo>
                  <a:lnTo>
                    <a:pt x="1776" y="145"/>
                  </a:lnTo>
                  <a:lnTo>
                    <a:pt x="1821" y="144"/>
                  </a:lnTo>
                </a:path>
              </a:pathLst>
            </a:custGeom>
            <a:noFill/>
            <a:ln w="142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0" name="Freeform 59"/>
            <p:cNvSpPr>
              <a:spLocks/>
            </p:cNvSpPr>
            <p:nvPr/>
          </p:nvSpPr>
          <p:spPr bwMode="auto">
            <a:xfrm>
              <a:off x="791" y="2729"/>
              <a:ext cx="1776" cy="158"/>
            </a:xfrm>
            <a:custGeom>
              <a:avLst/>
              <a:gdLst>
                <a:gd name="T0" fmla="*/ 0 w 1776"/>
                <a:gd name="T1" fmla="*/ 18 h 158"/>
                <a:gd name="T2" fmla="*/ 13 w 1776"/>
                <a:gd name="T3" fmla="*/ 14 h 158"/>
                <a:gd name="T4" fmla="*/ 58 w 1776"/>
                <a:gd name="T5" fmla="*/ 4 h 158"/>
                <a:gd name="T6" fmla="*/ 103 w 1776"/>
                <a:gd name="T7" fmla="*/ 11 h 158"/>
                <a:gd name="T8" fmla="*/ 148 w 1776"/>
                <a:gd name="T9" fmla="*/ 8 h 158"/>
                <a:gd name="T10" fmla="*/ 194 w 1776"/>
                <a:gd name="T11" fmla="*/ 14 h 158"/>
                <a:gd name="T12" fmla="*/ 239 w 1776"/>
                <a:gd name="T13" fmla="*/ 8 h 158"/>
                <a:gd name="T14" fmla="*/ 284 w 1776"/>
                <a:gd name="T15" fmla="*/ 0 h 158"/>
                <a:gd name="T16" fmla="*/ 329 w 1776"/>
                <a:gd name="T17" fmla="*/ 11 h 158"/>
                <a:gd name="T18" fmla="*/ 375 w 1776"/>
                <a:gd name="T19" fmla="*/ 19 h 158"/>
                <a:gd name="T20" fmla="*/ 420 w 1776"/>
                <a:gd name="T21" fmla="*/ 13 h 158"/>
                <a:gd name="T22" fmla="*/ 465 w 1776"/>
                <a:gd name="T23" fmla="*/ 30 h 158"/>
                <a:gd name="T24" fmla="*/ 510 w 1776"/>
                <a:gd name="T25" fmla="*/ 39 h 158"/>
                <a:gd name="T26" fmla="*/ 555 w 1776"/>
                <a:gd name="T27" fmla="*/ 46 h 158"/>
                <a:gd name="T28" fmla="*/ 601 w 1776"/>
                <a:gd name="T29" fmla="*/ 58 h 158"/>
                <a:gd name="T30" fmla="*/ 646 w 1776"/>
                <a:gd name="T31" fmla="*/ 68 h 158"/>
                <a:gd name="T32" fmla="*/ 691 w 1776"/>
                <a:gd name="T33" fmla="*/ 66 h 158"/>
                <a:gd name="T34" fmla="*/ 736 w 1776"/>
                <a:gd name="T35" fmla="*/ 85 h 158"/>
                <a:gd name="T36" fmla="*/ 781 w 1776"/>
                <a:gd name="T37" fmla="*/ 94 h 158"/>
                <a:gd name="T38" fmla="*/ 826 w 1776"/>
                <a:gd name="T39" fmla="*/ 101 h 158"/>
                <a:gd name="T40" fmla="*/ 872 w 1776"/>
                <a:gd name="T41" fmla="*/ 98 h 158"/>
                <a:gd name="T42" fmla="*/ 917 w 1776"/>
                <a:gd name="T43" fmla="*/ 94 h 158"/>
                <a:gd name="T44" fmla="*/ 962 w 1776"/>
                <a:gd name="T45" fmla="*/ 102 h 158"/>
                <a:gd name="T46" fmla="*/ 1007 w 1776"/>
                <a:gd name="T47" fmla="*/ 103 h 158"/>
                <a:gd name="T48" fmla="*/ 1053 w 1776"/>
                <a:gd name="T49" fmla="*/ 98 h 158"/>
                <a:gd name="T50" fmla="*/ 1098 w 1776"/>
                <a:gd name="T51" fmla="*/ 102 h 158"/>
                <a:gd name="T52" fmla="*/ 1143 w 1776"/>
                <a:gd name="T53" fmla="*/ 95 h 158"/>
                <a:gd name="T54" fmla="*/ 1188 w 1776"/>
                <a:gd name="T55" fmla="*/ 93 h 158"/>
                <a:gd name="T56" fmla="*/ 1233 w 1776"/>
                <a:gd name="T57" fmla="*/ 98 h 158"/>
                <a:gd name="T58" fmla="*/ 1279 w 1776"/>
                <a:gd name="T59" fmla="*/ 113 h 158"/>
                <a:gd name="T60" fmla="*/ 1324 w 1776"/>
                <a:gd name="T61" fmla="*/ 117 h 158"/>
                <a:gd name="T62" fmla="*/ 1369 w 1776"/>
                <a:gd name="T63" fmla="*/ 125 h 158"/>
                <a:gd name="T64" fmla="*/ 1414 w 1776"/>
                <a:gd name="T65" fmla="*/ 127 h 158"/>
                <a:gd name="T66" fmla="*/ 1459 w 1776"/>
                <a:gd name="T67" fmla="*/ 136 h 158"/>
                <a:gd name="T68" fmla="*/ 1505 w 1776"/>
                <a:gd name="T69" fmla="*/ 144 h 158"/>
                <a:gd name="T70" fmla="*/ 1550 w 1776"/>
                <a:gd name="T71" fmla="*/ 145 h 158"/>
                <a:gd name="T72" fmla="*/ 1595 w 1776"/>
                <a:gd name="T73" fmla="*/ 152 h 158"/>
                <a:gd name="T74" fmla="*/ 1640 w 1776"/>
                <a:gd name="T75" fmla="*/ 158 h 158"/>
                <a:gd name="T76" fmla="*/ 1685 w 1776"/>
                <a:gd name="T77" fmla="*/ 150 h 158"/>
                <a:gd name="T78" fmla="*/ 1731 w 1776"/>
                <a:gd name="T79" fmla="*/ 151 h 158"/>
                <a:gd name="T80" fmla="*/ 1776 w 1776"/>
                <a:gd name="T81" fmla="*/ 14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76" h="158">
                  <a:moveTo>
                    <a:pt x="0" y="18"/>
                  </a:moveTo>
                  <a:lnTo>
                    <a:pt x="13" y="14"/>
                  </a:lnTo>
                  <a:lnTo>
                    <a:pt x="58" y="4"/>
                  </a:lnTo>
                  <a:lnTo>
                    <a:pt x="103" y="11"/>
                  </a:lnTo>
                  <a:lnTo>
                    <a:pt x="148" y="8"/>
                  </a:lnTo>
                  <a:lnTo>
                    <a:pt x="194" y="14"/>
                  </a:lnTo>
                  <a:lnTo>
                    <a:pt x="239" y="8"/>
                  </a:lnTo>
                  <a:lnTo>
                    <a:pt x="284" y="0"/>
                  </a:lnTo>
                  <a:lnTo>
                    <a:pt x="329" y="11"/>
                  </a:lnTo>
                  <a:lnTo>
                    <a:pt x="375" y="19"/>
                  </a:lnTo>
                  <a:lnTo>
                    <a:pt x="420" y="13"/>
                  </a:lnTo>
                  <a:lnTo>
                    <a:pt x="465" y="30"/>
                  </a:lnTo>
                  <a:lnTo>
                    <a:pt x="510" y="39"/>
                  </a:lnTo>
                  <a:lnTo>
                    <a:pt x="555" y="46"/>
                  </a:lnTo>
                  <a:lnTo>
                    <a:pt x="601" y="58"/>
                  </a:lnTo>
                  <a:lnTo>
                    <a:pt x="646" y="68"/>
                  </a:lnTo>
                  <a:lnTo>
                    <a:pt x="691" y="66"/>
                  </a:lnTo>
                  <a:lnTo>
                    <a:pt x="736" y="85"/>
                  </a:lnTo>
                  <a:lnTo>
                    <a:pt x="781" y="94"/>
                  </a:lnTo>
                  <a:lnTo>
                    <a:pt x="826" y="101"/>
                  </a:lnTo>
                  <a:lnTo>
                    <a:pt x="872" y="98"/>
                  </a:lnTo>
                  <a:lnTo>
                    <a:pt x="917" y="94"/>
                  </a:lnTo>
                  <a:lnTo>
                    <a:pt x="962" y="102"/>
                  </a:lnTo>
                  <a:lnTo>
                    <a:pt x="1007" y="103"/>
                  </a:lnTo>
                  <a:lnTo>
                    <a:pt x="1053" y="98"/>
                  </a:lnTo>
                  <a:lnTo>
                    <a:pt x="1098" y="102"/>
                  </a:lnTo>
                  <a:lnTo>
                    <a:pt x="1143" y="95"/>
                  </a:lnTo>
                  <a:lnTo>
                    <a:pt x="1188" y="93"/>
                  </a:lnTo>
                  <a:lnTo>
                    <a:pt x="1233" y="98"/>
                  </a:lnTo>
                  <a:lnTo>
                    <a:pt x="1279" y="113"/>
                  </a:lnTo>
                  <a:lnTo>
                    <a:pt x="1324" y="117"/>
                  </a:lnTo>
                  <a:lnTo>
                    <a:pt x="1369" y="125"/>
                  </a:lnTo>
                  <a:lnTo>
                    <a:pt x="1414" y="127"/>
                  </a:lnTo>
                  <a:lnTo>
                    <a:pt x="1459" y="136"/>
                  </a:lnTo>
                  <a:lnTo>
                    <a:pt x="1505" y="144"/>
                  </a:lnTo>
                  <a:lnTo>
                    <a:pt x="1550" y="145"/>
                  </a:lnTo>
                  <a:lnTo>
                    <a:pt x="1595" y="152"/>
                  </a:lnTo>
                  <a:lnTo>
                    <a:pt x="1640" y="158"/>
                  </a:lnTo>
                  <a:lnTo>
                    <a:pt x="1685" y="150"/>
                  </a:lnTo>
                  <a:lnTo>
                    <a:pt x="1731" y="151"/>
                  </a:lnTo>
                  <a:lnTo>
                    <a:pt x="1776" y="148"/>
                  </a:lnTo>
                </a:path>
              </a:pathLst>
            </a:custGeom>
            <a:noFill/>
            <a:ln w="142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1" name="Freeform 60"/>
            <p:cNvSpPr>
              <a:spLocks/>
            </p:cNvSpPr>
            <p:nvPr/>
          </p:nvSpPr>
          <p:spPr bwMode="auto">
            <a:xfrm>
              <a:off x="791" y="2368"/>
              <a:ext cx="1821" cy="154"/>
            </a:xfrm>
            <a:custGeom>
              <a:avLst/>
              <a:gdLst>
                <a:gd name="T0" fmla="*/ 0 w 1821"/>
                <a:gd name="T1" fmla="*/ 20 h 154"/>
                <a:gd name="T2" fmla="*/ 13 w 1821"/>
                <a:gd name="T3" fmla="*/ 17 h 154"/>
                <a:gd name="T4" fmla="*/ 58 w 1821"/>
                <a:gd name="T5" fmla="*/ 13 h 154"/>
                <a:gd name="T6" fmla="*/ 103 w 1821"/>
                <a:gd name="T7" fmla="*/ 7 h 154"/>
                <a:gd name="T8" fmla="*/ 148 w 1821"/>
                <a:gd name="T9" fmla="*/ 15 h 154"/>
                <a:gd name="T10" fmla="*/ 194 w 1821"/>
                <a:gd name="T11" fmla="*/ 19 h 154"/>
                <a:gd name="T12" fmla="*/ 239 w 1821"/>
                <a:gd name="T13" fmla="*/ 7 h 154"/>
                <a:gd name="T14" fmla="*/ 284 w 1821"/>
                <a:gd name="T15" fmla="*/ 9 h 154"/>
                <a:gd name="T16" fmla="*/ 329 w 1821"/>
                <a:gd name="T17" fmla="*/ 12 h 154"/>
                <a:gd name="T18" fmla="*/ 375 w 1821"/>
                <a:gd name="T19" fmla="*/ 7 h 154"/>
                <a:gd name="T20" fmla="*/ 420 w 1821"/>
                <a:gd name="T21" fmla="*/ 11 h 154"/>
                <a:gd name="T22" fmla="*/ 465 w 1821"/>
                <a:gd name="T23" fmla="*/ 0 h 154"/>
                <a:gd name="T24" fmla="*/ 510 w 1821"/>
                <a:gd name="T25" fmla="*/ 0 h 154"/>
                <a:gd name="T26" fmla="*/ 555 w 1821"/>
                <a:gd name="T27" fmla="*/ 7 h 154"/>
                <a:gd name="T28" fmla="*/ 601 w 1821"/>
                <a:gd name="T29" fmla="*/ 5 h 154"/>
                <a:gd name="T30" fmla="*/ 646 w 1821"/>
                <a:gd name="T31" fmla="*/ 3 h 154"/>
                <a:gd name="T32" fmla="*/ 691 w 1821"/>
                <a:gd name="T33" fmla="*/ 9 h 154"/>
                <a:gd name="T34" fmla="*/ 736 w 1821"/>
                <a:gd name="T35" fmla="*/ 17 h 154"/>
                <a:gd name="T36" fmla="*/ 781 w 1821"/>
                <a:gd name="T37" fmla="*/ 26 h 154"/>
                <a:gd name="T38" fmla="*/ 826 w 1821"/>
                <a:gd name="T39" fmla="*/ 24 h 154"/>
                <a:gd name="T40" fmla="*/ 872 w 1821"/>
                <a:gd name="T41" fmla="*/ 51 h 154"/>
                <a:gd name="T42" fmla="*/ 917 w 1821"/>
                <a:gd name="T43" fmla="*/ 57 h 154"/>
                <a:gd name="T44" fmla="*/ 962 w 1821"/>
                <a:gd name="T45" fmla="*/ 73 h 154"/>
                <a:gd name="T46" fmla="*/ 1007 w 1821"/>
                <a:gd name="T47" fmla="*/ 98 h 154"/>
                <a:gd name="T48" fmla="*/ 1053 w 1821"/>
                <a:gd name="T49" fmla="*/ 98 h 154"/>
                <a:gd name="T50" fmla="*/ 1098 w 1821"/>
                <a:gd name="T51" fmla="*/ 120 h 154"/>
                <a:gd name="T52" fmla="*/ 1143 w 1821"/>
                <a:gd name="T53" fmla="*/ 124 h 154"/>
                <a:gd name="T54" fmla="*/ 1188 w 1821"/>
                <a:gd name="T55" fmla="*/ 140 h 154"/>
                <a:gd name="T56" fmla="*/ 1233 w 1821"/>
                <a:gd name="T57" fmla="*/ 136 h 154"/>
                <a:gd name="T58" fmla="*/ 1279 w 1821"/>
                <a:gd name="T59" fmla="*/ 136 h 154"/>
                <a:gd name="T60" fmla="*/ 1324 w 1821"/>
                <a:gd name="T61" fmla="*/ 147 h 154"/>
                <a:gd name="T62" fmla="*/ 1369 w 1821"/>
                <a:gd name="T63" fmla="*/ 154 h 154"/>
                <a:gd name="T64" fmla="*/ 1414 w 1821"/>
                <a:gd name="T65" fmla="*/ 146 h 154"/>
                <a:gd name="T66" fmla="*/ 1459 w 1821"/>
                <a:gd name="T67" fmla="*/ 146 h 154"/>
                <a:gd name="T68" fmla="*/ 1505 w 1821"/>
                <a:gd name="T69" fmla="*/ 149 h 154"/>
                <a:gd name="T70" fmla="*/ 1550 w 1821"/>
                <a:gd name="T71" fmla="*/ 148 h 154"/>
                <a:gd name="T72" fmla="*/ 1595 w 1821"/>
                <a:gd name="T73" fmla="*/ 146 h 154"/>
                <a:gd name="T74" fmla="*/ 1640 w 1821"/>
                <a:gd name="T75" fmla="*/ 149 h 154"/>
                <a:gd name="T76" fmla="*/ 1685 w 1821"/>
                <a:gd name="T77" fmla="*/ 147 h 154"/>
                <a:gd name="T78" fmla="*/ 1731 w 1821"/>
                <a:gd name="T79" fmla="*/ 152 h 154"/>
                <a:gd name="T80" fmla="*/ 1776 w 1821"/>
                <a:gd name="T81" fmla="*/ 147 h 154"/>
                <a:gd name="T82" fmla="*/ 1821 w 1821"/>
                <a:gd name="T83" fmla="*/ 14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21" h="154">
                  <a:moveTo>
                    <a:pt x="0" y="20"/>
                  </a:moveTo>
                  <a:lnTo>
                    <a:pt x="13" y="17"/>
                  </a:lnTo>
                  <a:lnTo>
                    <a:pt x="58" y="13"/>
                  </a:lnTo>
                  <a:lnTo>
                    <a:pt x="103" y="7"/>
                  </a:lnTo>
                  <a:lnTo>
                    <a:pt x="148" y="15"/>
                  </a:lnTo>
                  <a:lnTo>
                    <a:pt x="194" y="19"/>
                  </a:lnTo>
                  <a:lnTo>
                    <a:pt x="239" y="7"/>
                  </a:lnTo>
                  <a:lnTo>
                    <a:pt x="284" y="9"/>
                  </a:lnTo>
                  <a:lnTo>
                    <a:pt x="329" y="12"/>
                  </a:lnTo>
                  <a:lnTo>
                    <a:pt x="375" y="7"/>
                  </a:lnTo>
                  <a:lnTo>
                    <a:pt x="420" y="11"/>
                  </a:lnTo>
                  <a:lnTo>
                    <a:pt x="465" y="0"/>
                  </a:lnTo>
                  <a:lnTo>
                    <a:pt x="510" y="0"/>
                  </a:lnTo>
                  <a:lnTo>
                    <a:pt x="555" y="7"/>
                  </a:lnTo>
                  <a:lnTo>
                    <a:pt x="601" y="5"/>
                  </a:lnTo>
                  <a:lnTo>
                    <a:pt x="646" y="3"/>
                  </a:lnTo>
                  <a:lnTo>
                    <a:pt x="691" y="9"/>
                  </a:lnTo>
                  <a:lnTo>
                    <a:pt x="736" y="17"/>
                  </a:lnTo>
                  <a:lnTo>
                    <a:pt x="781" y="26"/>
                  </a:lnTo>
                  <a:lnTo>
                    <a:pt x="826" y="24"/>
                  </a:lnTo>
                  <a:lnTo>
                    <a:pt x="872" y="51"/>
                  </a:lnTo>
                  <a:lnTo>
                    <a:pt x="917" y="57"/>
                  </a:lnTo>
                  <a:lnTo>
                    <a:pt x="962" y="73"/>
                  </a:lnTo>
                  <a:lnTo>
                    <a:pt x="1007" y="98"/>
                  </a:lnTo>
                  <a:lnTo>
                    <a:pt x="1053" y="98"/>
                  </a:lnTo>
                  <a:lnTo>
                    <a:pt x="1098" y="120"/>
                  </a:lnTo>
                  <a:lnTo>
                    <a:pt x="1143" y="124"/>
                  </a:lnTo>
                  <a:lnTo>
                    <a:pt x="1188" y="140"/>
                  </a:lnTo>
                  <a:lnTo>
                    <a:pt x="1233" y="136"/>
                  </a:lnTo>
                  <a:lnTo>
                    <a:pt x="1279" y="136"/>
                  </a:lnTo>
                  <a:lnTo>
                    <a:pt x="1324" y="147"/>
                  </a:lnTo>
                  <a:lnTo>
                    <a:pt x="1369" y="154"/>
                  </a:lnTo>
                  <a:lnTo>
                    <a:pt x="1414" y="146"/>
                  </a:lnTo>
                  <a:lnTo>
                    <a:pt x="1459" y="146"/>
                  </a:lnTo>
                  <a:lnTo>
                    <a:pt x="1505" y="149"/>
                  </a:lnTo>
                  <a:lnTo>
                    <a:pt x="1550" y="148"/>
                  </a:lnTo>
                  <a:lnTo>
                    <a:pt x="1595" y="146"/>
                  </a:lnTo>
                  <a:lnTo>
                    <a:pt x="1640" y="149"/>
                  </a:lnTo>
                  <a:lnTo>
                    <a:pt x="1685" y="147"/>
                  </a:lnTo>
                  <a:lnTo>
                    <a:pt x="1731" y="152"/>
                  </a:lnTo>
                  <a:lnTo>
                    <a:pt x="1776" y="147"/>
                  </a:lnTo>
                  <a:lnTo>
                    <a:pt x="1821" y="146"/>
                  </a:lnTo>
                </a:path>
              </a:pathLst>
            </a:custGeom>
            <a:noFill/>
            <a:ln w="142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2" name="Freeform 61"/>
            <p:cNvSpPr>
              <a:spLocks/>
            </p:cNvSpPr>
            <p:nvPr/>
          </p:nvSpPr>
          <p:spPr bwMode="auto">
            <a:xfrm>
              <a:off x="791" y="1966"/>
              <a:ext cx="1834" cy="222"/>
            </a:xfrm>
            <a:custGeom>
              <a:avLst/>
              <a:gdLst>
                <a:gd name="T0" fmla="*/ 0 w 1834"/>
                <a:gd name="T1" fmla="*/ 60 h 222"/>
                <a:gd name="T2" fmla="*/ 13 w 1834"/>
                <a:gd name="T3" fmla="*/ 60 h 222"/>
                <a:gd name="T4" fmla="*/ 58 w 1834"/>
                <a:gd name="T5" fmla="*/ 49 h 222"/>
                <a:gd name="T6" fmla="*/ 103 w 1834"/>
                <a:gd name="T7" fmla="*/ 55 h 222"/>
                <a:gd name="T8" fmla="*/ 148 w 1834"/>
                <a:gd name="T9" fmla="*/ 58 h 222"/>
                <a:gd name="T10" fmla="*/ 194 w 1834"/>
                <a:gd name="T11" fmla="*/ 66 h 222"/>
                <a:gd name="T12" fmla="*/ 239 w 1834"/>
                <a:gd name="T13" fmla="*/ 55 h 222"/>
                <a:gd name="T14" fmla="*/ 284 w 1834"/>
                <a:gd name="T15" fmla="*/ 44 h 222"/>
                <a:gd name="T16" fmla="*/ 329 w 1834"/>
                <a:gd name="T17" fmla="*/ 38 h 222"/>
                <a:gd name="T18" fmla="*/ 375 w 1834"/>
                <a:gd name="T19" fmla="*/ 39 h 222"/>
                <a:gd name="T20" fmla="*/ 420 w 1834"/>
                <a:gd name="T21" fmla="*/ 24 h 222"/>
                <a:gd name="T22" fmla="*/ 465 w 1834"/>
                <a:gd name="T23" fmla="*/ 14 h 222"/>
                <a:gd name="T24" fmla="*/ 510 w 1834"/>
                <a:gd name="T25" fmla="*/ 6 h 222"/>
                <a:gd name="T26" fmla="*/ 555 w 1834"/>
                <a:gd name="T27" fmla="*/ 3 h 222"/>
                <a:gd name="T28" fmla="*/ 601 w 1834"/>
                <a:gd name="T29" fmla="*/ 0 h 222"/>
                <a:gd name="T30" fmla="*/ 646 w 1834"/>
                <a:gd name="T31" fmla="*/ 3 h 222"/>
                <a:gd name="T32" fmla="*/ 691 w 1834"/>
                <a:gd name="T33" fmla="*/ 14 h 222"/>
                <a:gd name="T34" fmla="*/ 736 w 1834"/>
                <a:gd name="T35" fmla="*/ 31 h 222"/>
                <a:gd name="T36" fmla="*/ 781 w 1834"/>
                <a:gd name="T37" fmla="*/ 40 h 222"/>
                <a:gd name="T38" fmla="*/ 826 w 1834"/>
                <a:gd name="T39" fmla="*/ 66 h 222"/>
                <a:gd name="T40" fmla="*/ 872 w 1834"/>
                <a:gd name="T41" fmla="*/ 98 h 222"/>
                <a:gd name="T42" fmla="*/ 917 w 1834"/>
                <a:gd name="T43" fmla="*/ 129 h 222"/>
                <a:gd name="T44" fmla="*/ 962 w 1834"/>
                <a:gd name="T45" fmla="*/ 155 h 222"/>
                <a:gd name="T46" fmla="*/ 1007 w 1834"/>
                <a:gd name="T47" fmla="*/ 163 h 222"/>
                <a:gd name="T48" fmla="*/ 1053 w 1834"/>
                <a:gd name="T49" fmla="*/ 193 h 222"/>
                <a:gd name="T50" fmla="*/ 1098 w 1834"/>
                <a:gd name="T51" fmla="*/ 212 h 222"/>
                <a:gd name="T52" fmla="*/ 1143 w 1834"/>
                <a:gd name="T53" fmla="*/ 212 h 222"/>
                <a:gd name="T54" fmla="*/ 1188 w 1834"/>
                <a:gd name="T55" fmla="*/ 222 h 222"/>
                <a:gd name="T56" fmla="*/ 1233 w 1834"/>
                <a:gd name="T57" fmla="*/ 221 h 222"/>
                <a:gd name="T58" fmla="*/ 1279 w 1834"/>
                <a:gd name="T59" fmla="*/ 220 h 222"/>
                <a:gd name="T60" fmla="*/ 1324 w 1834"/>
                <a:gd name="T61" fmla="*/ 219 h 222"/>
                <a:gd name="T62" fmla="*/ 1369 w 1834"/>
                <a:gd name="T63" fmla="*/ 212 h 222"/>
                <a:gd name="T64" fmla="*/ 1414 w 1834"/>
                <a:gd name="T65" fmla="*/ 205 h 222"/>
                <a:gd name="T66" fmla="*/ 1459 w 1834"/>
                <a:gd name="T67" fmla="*/ 205 h 222"/>
                <a:gd name="T68" fmla="*/ 1505 w 1834"/>
                <a:gd name="T69" fmla="*/ 201 h 222"/>
                <a:gd name="T70" fmla="*/ 1550 w 1834"/>
                <a:gd name="T71" fmla="*/ 197 h 222"/>
                <a:gd name="T72" fmla="*/ 1595 w 1834"/>
                <a:gd name="T73" fmla="*/ 199 h 222"/>
                <a:gd name="T74" fmla="*/ 1640 w 1834"/>
                <a:gd name="T75" fmla="*/ 195 h 222"/>
                <a:gd name="T76" fmla="*/ 1685 w 1834"/>
                <a:gd name="T77" fmla="*/ 198 h 222"/>
                <a:gd name="T78" fmla="*/ 1731 w 1834"/>
                <a:gd name="T79" fmla="*/ 193 h 222"/>
                <a:gd name="T80" fmla="*/ 1776 w 1834"/>
                <a:gd name="T81" fmla="*/ 195 h 222"/>
                <a:gd name="T82" fmla="*/ 1821 w 1834"/>
                <a:gd name="T83" fmla="*/ 194 h 222"/>
                <a:gd name="T84" fmla="*/ 1834 w 1834"/>
                <a:gd name="T85" fmla="*/ 19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4" h="222">
                  <a:moveTo>
                    <a:pt x="0" y="60"/>
                  </a:moveTo>
                  <a:lnTo>
                    <a:pt x="13" y="60"/>
                  </a:lnTo>
                  <a:lnTo>
                    <a:pt x="58" y="49"/>
                  </a:lnTo>
                  <a:lnTo>
                    <a:pt x="103" y="55"/>
                  </a:lnTo>
                  <a:lnTo>
                    <a:pt x="148" y="58"/>
                  </a:lnTo>
                  <a:lnTo>
                    <a:pt x="194" y="66"/>
                  </a:lnTo>
                  <a:lnTo>
                    <a:pt x="239" y="55"/>
                  </a:lnTo>
                  <a:lnTo>
                    <a:pt x="284" y="44"/>
                  </a:lnTo>
                  <a:lnTo>
                    <a:pt x="329" y="38"/>
                  </a:lnTo>
                  <a:lnTo>
                    <a:pt x="375" y="39"/>
                  </a:lnTo>
                  <a:lnTo>
                    <a:pt x="420" y="24"/>
                  </a:lnTo>
                  <a:lnTo>
                    <a:pt x="465" y="14"/>
                  </a:lnTo>
                  <a:lnTo>
                    <a:pt x="510" y="6"/>
                  </a:lnTo>
                  <a:lnTo>
                    <a:pt x="555" y="3"/>
                  </a:lnTo>
                  <a:lnTo>
                    <a:pt x="601" y="0"/>
                  </a:lnTo>
                  <a:lnTo>
                    <a:pt x="646" y="3"/>
                  </a:lnTo>
                  <a:lnTo>
                    <a:pt x="691" y="14"/>
                  </a:lnTo>
                  <a:lnTo>
                    <a:pt x="736" y="31"/>
                  </a:lnTo>
                  <a:lnTo>
                    <a:pt x="781" y="40"/>
                  </a:lnTo>
                  <a:lnTo>
                    <a:pt x="826" y="66"/>
                  </a:lnTo>
                  <a:lnTo>
                    <a:pt x="872" y="98"/>
                  </a:lnTo>
                  <a:lnTo>
                    <a:pt x="917" y="129"/>
                  </a:lnTo>
                  <a:lnTo>
                    <a:pt x="962" y="155"/>
                  </a:lnTo>
                  <a:lnTo>
                    <a:pt x="1007" y="163"/>
                  </a:lnTo>
                  <a:lnTo>
                    <a:pt x="1053" y="193"/>
                  </a:lnTo>
                  <a:lnTo>
                    <a:pt x="1098" y="212"/>
                  </a:lnTo>
                  <a:lnTo>
                    <a:pt x="1143" y="212"/>
                  </a:lnTo>
                  <a:lnTo>
                    <a:pt x="1188" y="222"/>
                  </a:lnTo>
                  <a:lnTo>
                    <a:pt x="1233" y="221"/>
                  </a:lnTo>
                  <a:lnTo>
                    <a:pt x="1279" y="220"/>
                  </a:lnTo>
                  <a:lnTo>
                    <a:pt x="1324" y="219"/>
                  </a:lnTo>
                  <a:lnTo>
                    <a:pt x="1369" y="212"/>
                  </a:lnTo>
                  <a:lnTo>
                    <a:pt x="1414" y="205"/>
                  </a:lnTo>
                  <a:lnTo>
                    <a:pt x="1459" y="205"/>
                  </a:lnTo>
                  <a:lnTo>
                    <a:pt x="1505" y="201"/>
                  </a:lnTo>
                  <a:lnTo>
                    <a:pt x="1550" y="197"/>
                  </a:lnTo>
                  <a:lnTo>
                    <a:pt x="1595" y="199"/>
                  </a:lnTo>
                  <a:lnTo>
                    <a:pt x="1640" y="195"/>
                  </a:lnTo>
                  <a:lnTo>
                    <a:pt x="1685" y="198"/>
                  </a:lnTo>
                  <a:lnTo>
                    <a:pt x="1731" y="193"/>
                  </a:lnTo>
                  <a:lnTo>
                    <a:pt x="1776" y="195"/>
                  </a:lnTo>
                  <a:lnTo>
                    <a:pt x="1821" y="194"/>
                  </a:lnTo>
                  <a:lnTo>
                    <a:pt x="1834" y="194"/>
                  </a:lnTo>
                </a:path>
              </a:pathLst>
            </a:custGeom>
            <a:noFill/>
            <a:ln w="142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3" name="Freeform 62"/>
            <p:cNvSpPr>
              <a:spLocks/>
            </p:cNvSpPr>
            <p:nvPr/>
          </p:nvSpPr>
          <p:spPr bwMode="auto">
            <a:xfrm>
              <a:off x="791" y="1574"/>
              <a:ext cx="1834" cy="268"/>
            </a:xfrm>
            <a:custGeom>
              <a:avLst/>
              <a:gdLst>
                <a:gd name="T0" fmla="*/ 0 w 1834"/>
                <a:gd name="T1" fmla="*/ 105 h 268"/>
                <a:gd name="T2" fmla="*/ 13 w 1834"/>
                <a:gd name="T3" fmla="*/ 104 h 268"/>
                <a:gd name="T4" fmla="*/ 58 w 1834"/>
                <a:gd name="T5" fmla="*/ 107 h 268"/>
                <a:gd name="T6" fmla="*/ 103 w 1834"/>
                <a:gd name="T7" fmla="*/ 111 h 268"/>
                <a:gd name="T8" fmla="*/ 148 w 1834"/>
                <a:gd name="T9" fmla="*/ 102 h 268"/>
                <a:gd name="T10" fmla="*/ 194 w 1834"/>
                <a:gd name="T11" fmla="*/ 87 h 268"/>
                <a:gd name="T12" fmla="*/ 239 w 1834"/>
                <a:gd name="T13" fmla="*/ 78 h 268"/>
                <a:gd name="T14" fmla="*/ 284 w 1834"/>
                <a:gd name="T15" fmla="*/ 60 h 268"/>
                <a:gd name="T16" fmla="*/ 329 w 1834"/>
                <a:gd name="T17" fmla="*/ 51 h 268"/>
                <a:gd name="T18" fmla="*/ 375 w 1834"/>
                <a:gd name="T19" fmla="*/ 44 h 268"/>
                <a:gd name="T20" fmla="*/ 420 w 1834"/>
                <a:gd name="T21" fmla="*/ 27 h 268"/>
                <a:gd name="T22" fmla="*/ 465 w 1834"/>
                <a:gd name="T23" fmla="*/ 7 h 268"/>
                <a:gd name="T24" fmla="*/ 510 w 1834"/>
                <a:gd name="T25" fmla="*/ 0 h 268"/>
                <a:gd name="T26" fmla="*/ 555 w 1834"/>
                <a:gd name="T27" fmla="*/ 9 h 268"/>
                <a:gd name="T28" fmla="*/ 601 w 1834"/>
                <a:gd name="T29" fmla="*/ 16 h 268"/>
                <a:gd name="T30" fmla="*/ 646 w 1834"/>
                <a:gd name="T31" fmla="*/ 29 h 268"/>
                <a:gd name="T32" fmla="*/ 691 w 1834"/>
                <a:gd name="T33" fmla="*/ 50 h 268"/>
                <a:gd name="T34" fmla="*/ 736 w 1834"/>
                <a:gd name="T35" fmla="*/ 60 h 268"/>
                <a:gd name="T36" fmla="*/ 781 w 1834"/>
                <a:gd name="T37" fmla="*/ 92 h 268"/>
                <a:gd name="T38" fmla="*/ 826 w 1834"/>
                <a:gd name="T39" fmla="*/ 104 h 268"/>
                <a:gd name="T40" fmla="*/ 872 w 1834"/>
                <a:gd name="T41" fmla="*/ 134 h 268"/>
                <a:gd name="T42" fmla="*/ 917 w 1834"/>
                <a:gd name="T43" fmla="*/ 159 h 268"/>
                <a:gd name="T44" fmla="*/ 962 w 1834"/>
                <a:gd name="T45" fmla="*/ 190 h 268"/>
                <a:gd name="T46" fmla="*/ 1007 w 1834"/>
                <a:gd name="T47" fmla="*/ 205 h 268"/>
                <a:gd name="T48" fmla="*/ 1053 w 1834"/>
                <a:gd name="T49" fmla="*/ 231 h 268"/>
                <a:gd name="T50" fmla="*/ 1098 w 1834"/>
                <a:gd name="T51" fmla="*/ 241 h 268"/>
                <a:gd name="T52" fmla="*/ 1143 w 1834"/>
                <a:gd name="T53" fmla="*/ 242 h 268"/>
                <a:gd name="T54" fmla="*/ 1188 w 1834"/>
                <a:gd name="T55" fmla="*/ 265 h 268"/>
                <a:gd name="T56" fmla="*/ 1233 w 1834"/>
                <a:gd name="T57" fmla="*/ 265 h 268"/>
                <a:gd name="T58" fmla="*/ 1279 w 1834"/>
                <a:gd name="T59" fmla="*/ 268 h 268"/>
                <a:gd name="T60" fmla="*/ 1324 w 1834"/>
                <a:gd name="T61" fmla="*/ 261 h 268"/>
                <a:gd name="T62" fmla="*/ 1369 w 1834"/>
                <a:gd name="T63" fmla="*/ 246 h 268"/>
                <a:gd name="T64" fmla="*/ 1414 w 1834"/>
                <a:gd name="T65" fmla="*/ 237 h 268"/>
                <a:gd name="T66" fmla="*/ 1459 w 1834"/>
                <a:gd name="T67" fmla="*/ 237 h 268"/>
                <a:gd name="T68" fmla="*/ 1505 w 1834"/>
                <a:gd name="T69" fmla="*/ 220 h 268"/>
                <a:gd name="T70" fmla="*/ 1550 w 1834"/>
                <a:gd name="T71" fmla="*/ 219 h 268"/>
                <a:gd name="T72" fmla="*/ 1595 w 1834"/>
                <a:gd name="T73" fmla="*/ 204 h 268"/>
                <a:gd name="T74" fmla="*/ 1640 w 1834"/>
                <a:gd name="T75" fmla="*/ 211 h 268"/>
                <a:gd name="T76" fmla="*/ 1685 w 1834"/>
                <a:gd name="T77" fmla="*/ 207 h 268"/>
                <a:gd name="T78" fmla="*/ 1731 w 1834"/>
                <a:gd name="T79" fmla="*/ 197 h 268"/>
                <a:gd name="T80" fmla="*/ 1776 w 1834"/>
                <a:gd name="T81" fmla="*/ 203 h 268"/>
                <a:gd name="T82" fmla="*/ 1821 w 1834"/>
                <a:gd name="T83" fmla="*/ 202 h 268"/>
                <a:gd name="T84" fmla="*/ 1834 w 1834"/>
                <a:gd name="T85" fmla="*/ 20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4" h="268">
                  <a:moveTo>
                    <a:pt x="0" y="105"/>
                  </a:moveTo>
                  <a:lnTo>
                    <a:pt x="13" y="104"/>
                  </a:lnTo>
                  <a:lnTo>
                    <a:pt x="58" y="107"/>
                  </a:lnTo>
                  <a:lnTo>
                    <a:pt x="103" y="111"/>
                  </a:lnTo>
                  <a:lnTo>
                    <a:pt x="148" y="102"/>
                  </a:lnTo>
                  <a:lnTo>
                    <a:pt x="194" y="87"/>
                  </a:lnTo>
                  <a:lnTo>
                    <a:pt x="239" y="78"/>
                  </a:lnTo>
                  <a:lnTo>
                    <a:pt x="284" y="60"/>
                  </a:lnTo>
                  <a:lnTo>
                    <a:pt x="329" y="51"/>
                  </a:lnTo>
                  <a:lnTo>
                    <a:pt x="375" y="44"/>
                  </a:lnTo>
                  <a:lnTo>
                    <a:pt x="420" y="27"/>
                  </a:lnTo>
                  <a:lnTo>
                    <a:pt x="465" y="7"/>
                  </a:lnTo>
                  <a:lnTo>
                    <a:pt x="510" y="0"/>
                  </a:lnTo>
                  <a:lnTo>
                    <a:pt x="555" y="9"/>
                  </a:lnTo>
                  <a:lnTo>
                    <a:pt x="601" y="16"/>
                  </a:lnTo>
                  <a:lnTo>
                    <a:pt x="646" y="29"/>
                  </a:lnTo>
                  <a:lnTo>
                    <a:pt x="691" y="50"/>
                  </a:lnTo>
                  <a:lnTo>
                    <a:pt x="736" y="60"/>
                  </a:lnTo>
                  <a:lnTo>
                    <a:pt x="781" y="92"/>
                  </a:lnTo>
                  <a:lnTo>
                    <a:pt x="826" y="104"/>
                  </a:lnTo>
                  <a:lnTo>
                    <a:pt x="872" y="134"/>
                  </a:lnTo>
                  <a:lnTo>
                    <a:pt x="917" y="159"/>
                  </a:lnTo>
                  <a:lnTo>
                    <a:pt x="962" y="190"/>
                  </a:lnTo>
                  <a:lnTo>
                    <a:pt x="1007" y="205"/>
                  </a:lnTo>
                  <a:lnTo>
                    <a:pt x="1053" y="231"/>
                  </a:lnTo>
                  <a:lnTo>
                    <a:pt x="1098" y="241"/>
                  </a:lnTo>
                  <a:lnTo>
                    <a:pt x="1143" y="242"/>
                  </a:lnTo>
                  <a:lnTo>
                    <a:pt x="1188" y="265"/>
                  </a:lnTo>
                  <a:lnTo>
                    <a:pt x="1233" y="265"/>
                  </a:lnTo>
                  <a:lnTo>
                    <a:pt x="1279" y="268"/>
                  </a:lnTo>
                  <a:lnTo>
                    <a:pt x="1324" y="261"/>
                  </a:lnTo>
                  <a:lnTo>
                    <a:pt x="1369" y="246"/>
                  </a:lnTo>
                  <a:lnTo>
                    <a:pt x="1414" y="237"/>
                  </a:lnTo>
                  <a:lnTo>
                    <a:pt x="1459" y="237"/>
                  </a:lnTo>
                  <a:lnTo>
                    <a:pt x="1505" y="220"/>
                  </a:lnTo>
                  <a:lnTo>
                    <a:pt x="1550" y="219"/>
                  </a:lnTo>
                  <a:lnTo>
                    <a:pt x="1595" y="204"/>
                  </a:lnTo>
                  <a:lnTo>
                    <a:pt x="1640" y="211"/>
                  </a:lnTo>
                  <a:lnTo>
                    <a:pt x="1685" y="207"/>
                  </a:lnTo>
                  <a:lnTo>
                    <a:pt x="1731" y="197"/>
                  </a:lnTo>
                  <a:lnTo>
                    <a:pt x="1776" y="203"/>
                  </a:lnTo>
                  <a:lnTo>
                    <a:pt x="1821" y="202"/>
                  </a:lnTo>
                  <a:lnTo>
                    <a:pt x="1834" y="205"/>
                  </a:lnTo>
                </a:path>
              </a:pathLst>
            </a:custGeom>
            <a:noFill/>
            <a:ln w="142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4" name="Freeform 63"/>
            <p:cNvSpPr>
              <a:spLocks/>
            </p:cNvSpPr>
            <p:nvPr/>
          </p:nvSpPr>
          <p:spPr bwMode="auto">
            <a:xfrm>
              <a:off x="791" y="1171"/>
              <a:ext cx="1834" cy="312"/>
            </a:xfrm>
            <a:custGeom>
              <a:avLst/>
              <a:gdLst>
                <a:gd name="T0" fmla="*/ 0 w 1834"/>
                <a:gd name="T1" fmla="*/ 133 h 312"/>
                <a:gd name="T2" fmla="*/ 13 w 1834"/>
                <a:gd name="T3" fmla="*/ 131 h 312"/>
                <a:gd name="T4" fmla="*/ 58 w 1834"/>
                <a:gd name="T5" fmla="*/ 125 h 312"/>
                <a:gd name="T6" fmla="*/ 103 w 1834"/>
                <a:gd name="T7" fmla="*/ 106 h 312"/>
                <a:gd name="T8" fmla="*/ 148 w 1834"/>
                <a:gd name="T9" fmla="*/ 103 h 312"/>
                <a:gd name="T10" fmla="*/ 194 w 1834"/>
                <a:gd name="T11" fmla="*/ 84 h 312"/>
                <a:gd name="T12" fmla="*/ 239 w 1834"/>
                <a:gd name="T13" fmla="*/ 62 h 312"/>
                <a:gd name="T14" fmla="*/ 284 w 1834"/>
                <a:gd name="T15" fmla="*/ 48 h 312"/>
                <a:gd name="T16" fmla="*/ 329 w 1834"/>
                <a:gd name="T17" fmla="*/ 26 h 312"/>
                <a:gd name="T18" fmla="*/ 375 w 1834"/>
                <a:gd name="T19" fmla="*/ 17 h 312"/>
                <a:gd name="T20" fmla="*/ 420 w 1834"/>
                <a:gd name="T21" fmla="*/ 25 h 312"/>
                <a:gd name="T22" fmla="*/ 465 w 1834"/>
                <a:gd name="T23" fmla="*/ 13 h 312"/>
                <a:gd name="T24" fmla="*/ 510 w 1834"/>
                <a:gd name="T25" fmla="*/ 0 h 312"/>
                <a:gd name="T26" fmla="*/ 555 w 1834"/>
                <a:gd name="T27" fmla="*/ 21 h 312"/>
                <a:gd name="T28" fmla="*/ 601 w 1834"/>
                <a:gd name="T29" fmla="*/ 37 h 312"/>
                <a:gd name="T30" fmla="*/ 646 w 1834"/>
                <a:gd name="T31" fmla="*/ 54 h 312"/>
                <a:gd name="T32" fmla="*/ 691 w 1834"/>
                <a:gd name="T33" fmla="*/ 65 h 312"/>
                <a:gd name="T34" fmla="*/ 736 w 1834"/>
                <a:gd name="T35" fmla="*/ 89 h 312"/>
                <a:gd name="T36" fmla="*/ 781 w 1834"/>
                <a:gd name="T37" fmla="*/ 114 h 312"/>
                <a:gd name="T38" fmla="*/ 826 w 1834"/>
                <a:gd name="T39" fmla="*/ 148 h 312"/>
                <a:gd name="T40" fmla="*/ 872 w 1834"/>
                <a:gd name="T41" fmla="*/ 174 h 312"/>
                <a:gd name="T42" fmla="*/ 917 w 1834"/>
                <a:gd name="T43" fmla="*/ 183 h 312"/>
                <a:gd name="T44" fmla="*/ 962 w 1834"/>
                <a:gd name="T45" fmla="*/ 220 h 312"/>
                <a:gd name="T46" fmla="*/ 1007 w 1834"/>
                <a:gd name="T47" fmla="*/ 242 h 312"/>
                <a:gd name="T48" fmla="*/ 1053 w 1834"/>
                <a:gd name="T49" fmla="*/ 261 h 312"/>
                <a:gd name="T50" fmla="*/ 1098 w 1834"/>
                <a:gd name="T51" fmla="*/ 286 h 312"/>
                <a:gd name="T52" fmla="*/ 1143 w 1834"/>
                <a:gd name="T53" fmla="*/ 297 h 312"/>
                <a:gd name="T54" fmla="*/ 1188 w 1834"/>
                <a:gd name="T55" fmla="*/ 301 h 312"/>
                <a:gd name="T56" fmla="*/ 1233 w 1834"/>
                <a:gd name="T57" fmla="*/ 310 h 312"/>
                <a:gd name="T58" fmla="*/ 1279 w 1834"/>
                <a:gd name="T59" fmla="*/ 312 h 312"/>
                <a:gd name="T60" fmla="*/ 1324 w 1834"/>
                <a:gd name="T61" fmla="*/ 310 h 312"/>
                <a:gd name="T62" fmla="*/ 1369 w 1834"/>
                <a:gd name="T63" fmla="*/ 302 h 312"/>
                <a:gd name="T64" fmla="*/ 1414 w 1834"/>
                <a:gd name="T65" fmla="*/ 293 h 312"/>
                <a:gd name="T66" fmla="*/ 1459 w 1834"/>
                <a:gd name="T67" fmla="*/ 281 h 312"/>
                <a:gd name="T68" fmla="*/ 1505 w 1834"/>
                <a:gd name="T69" fmla="*/ 276 h 312"/>
                <a:gd name="T70" fmla="*/ 1550 w 1834"/>
                <a:gd name="T71" fmla="*/ 263 h 312"/>
                <a:gd name="T72" fmla="*/ 1595 w 1834"/>
                <a:gd name="T73" fmla="*/ 248 h 312"/>
                <a:gd name="T74" fmla="*/ 1640 w 1834"/>
                <a:gd name="T75" fmla="*/ 234 h 312"/>
                <a:gd name="T76" fmla="*/ 1685 w 1834"/>
                <a:gd name="T77" fmla="*/ 225 h 312"/>
                <a:gd name="T78" fmla="*/ 1731 w 1834"/>
                <a:gd name="T79" fmla="*/ 235 h 312"/>
                <a:gd name="T80" fmla="*/ 1776 w 1834"/>
                <a:gd name="T81" fmla="*/ 231 h 312"/>
                <a:gd name="T82" fmla="*/ 1821 w 1834"/>
                <a:gd name="T83" fmla="*/ 228 h 312"/>
                <a:gd name="T84" fmla="*/ 1834 w 1834"/>
                <a:gd name="T85" fmla="*/ 22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34" h="312">
                  <a:moveTo>
                    <a:pt x="0" y="133"/>
                  </a:moveTo>
                  <a:lnTo>
                    <a:pt x="13" y="131"/>
                  </a:lnTo>
                  <a:lnTo>
                    <a:pt x="58" y="125"/>
                  </a:lnTo>
                  <a:lnTo>
                    <a:pt x="103" y="106"/>
                  </a:lnTo>
                  <a:lnTo>
                    <a:pt x="148" y="103"/>
                  </a:lnTo>
                  <a:lnTo>
                    <a:pt x="194" y="84"/>
                  </a:lnTo>
                  <a:lnTo>
                    <a:pt x="239" y="62"/>
                  </a:lnTo>
                  <a:lnTo>
                    <a:pt x="284" y="48"/>
                  </a:lnTo>
                  <a:lnTo>
                    <a:pt x="329" y="26"/>
                  </a:lnTo>
                  <a:lnTo>
                    <a:pt x="375" y="17"/>
                  </a:lnTo>
                  <a:lnTo>
                    <a:pt x="420" y="25"/>
                  </a:lnTo>
                  <a:lnTo>
                    <a:pt x="465" y="13"/>
                  </a:lnTo>
                  <a:lnTo>
                    <a:pt x="510" y="0"/>
                  </a:lnTo>
                  <a:lnTo>
                    <a:pt x="555" y="21"/>
                  </a:lnTo>
                  <a:lnTo>
                    <a:pt x="601" y="37"/>
                  </a:lnTo>
                  <a:lnTo>
                    <a:pt x="646" y="54"/>
                  </a:lnTo>
                  <a:lnTo>
                    <a:pt x="691" y="65"/>
                  </a:lnTo>
                  <a:lnTo>
                    <a:pt x="736" y="89"/>
                  </a:lnTo>
                  <a:lnTo>
                    <a:pt x="781" y="114"/>
                  </a:lnTo>
                  <a:lnTo>
                    <a:pt x="826" y="148"/>
                  </a:lnTo>
                  <a:lnTo>
                    <a:pt x="872" y="174"/>
                  </a:lnTo>
                  <a:lnTo>
                    <a:pt x="917" y="183"/>
                  </a:lnTo>
                  <a:lnTo>
                    <a:pt x="962" y="220"/>
                  </a:lnTo>
                  <a:lnTo>
                    <a:pt x="1007" y="242"/>
                  </a:lnTo>
                  <a:lnTo>
                    <a:pt x="1053" y="261"/>
                  </a:lnTo>
                  <a:lnTo>
                    <a:pt x="1098" y="286"/>
                  </a:lnTo>
                  <a:lnTo>
                    <a:pt x="1143" y="297"/>
                  </a:lnTo>
                  <a:lnTo>
                    <a:pt x="1188" y="301"/>
                  </a:lnTo>
                  <a:lnTo>
                    <a:pt x="1233" y="310"/>
                  </a:lnTo>
                  <a:lnTo>
                    <a:pt x="1279" y="312"/>
                  </a:lnTo>
                  <a:lnTo>
                    <a:pt x="1324" y="310"/>
                  </a:lnTo>
                  <a:lnTo>
                    <a:pt x="1369" y="302"/>
                  </a:lnTo>
                  <a:lnTo>
                    <a:pt x="1414" y="293"/>
                  </a:lnTo>
                  <a:lnTo>
                    <a:pt x="1459" y="281"/>
                  </a:lnTo>
                  <a:lnTo>
                    <a:pt x="1505" y="276"/>
                  </a:lnTo>
                  <a:lnTo>
                    <a:pt x="1550" y="263"/>
                  </a:lnTo>
                  <a:lnTo>
                    <a:pt x="1595" y="248"/>
                  </a:lnTo>
                  <a:lnTo>
                    <a:pt x="1640" y="234"/>
                  </a:lnTo>
                  <a:lnTo>
                    <a:pt x="1685" y="225"/>
                  </a:lnTo>
                  <a:lnTo>
                    <a:pt x="1731" y="235"/>
                  </a:lnTo>
                  <a:lnTo>
                    <a:pt x="1776" y="231"/>
                  </a:lnTo>
                  <a:lnTo>
                    <a:pt x="1821" y="228"/>
                  </a:lnTo>
                  <a:lnTo>
                    <a:pt x="1834" y="227"/>
                  </a:lnTo>
                </a:path>
              </a:pathLst>
            </a:custGeom>
            <a:noFill/>
            <a:ln w="142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5" name="Rectangle 64"/>
            <p:cNvSpPr>
              <a:spLocks noChangeArrowheads="1"/>
            </p:cNvSpPr>
            <p:nvPr/>
          </p:nvSpPr>
          <p:spPr bwMode="auto">
            <a:xfrm>
              <a:off x="2907" y="920"/>
              <a:ext cx="1850" cy="29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6" name="Line 65"/>
            <p:cNvSpPr>
              <a:spLocks noChangeShapeType="1"/>
            </p:cNvSpPr>
            <p:nvPr/>
          </p:nvSpPr>
          <p:spPr bwMode="auto">
            <a:xfrm>
              <a:off x="2907" y="3866"/>
              <a:ext cx="1850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7" name="Line 66"/>
            <p:cNvSpPr>
              <a:spLocks noChangeShapeType="1"/>
            </p:cNvSpPr>
            <p:nvPr/>
          </p:nvSpPr>
          <p:spPr bwMode="auto">
            <a:xfrm>
              <a:off x="2907" y="920"/>
              <a:ext cx="1850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8" name="Line 67"/>
            <p:cNvSpPr>
              <a:spLocks noChangeShapeType="1"/>
            </p:cNvSpPr>
            <p:nvPr/>
          </p:nvSpPr>
          <p:spPr bwMode="auto">
            <a:xfrm flipV="1">
              <a:off x="3216" y="3837"/>
              <a:ext cx="0" cy="29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9" name="Line 68"/>
            <p:cNvSpPr>
              <a:spLocks noChangeShapeType="1"/>
            </p:cNvSpPr>
            <p:nvPr/>
          </p:nvSpPr>
          <p:spPr bwMode="auto">
            <a:xfrm flipV="1">
              <a:off x="3832" y="3837"/>
              <a:ext cx="0" cy="29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0" name="Line 69"/>
            <p:cNvSpPr>
              <a:spLocks noChangeShapeType="1"/>
            </p:cNvSpPr>
            <p:nvPr/>
          </p:nvSpPr>
          <p:spPr bwMode="auto">
            <a:xfrm flipV="1">
              <a:off x="4448" y="3837"/>
              <a:ext cx="0" cy="29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1" name="Line 70"/>
            <p:cNvSpPr>
              <a:spLocks noChangeShapeType="1"/>
            </p:cNvSpPr>
            <p:nvPr/>
          </p:nvSpPr>
          <p:spPr bwMode="auto">
            <a:xfrm>
              <a:off x="3216" y="920"/>
              <a:ext cx="0" cy="3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2" name="Line 71"/>
            <p:cNvSpPr>
              <a:spLocks noChangeShapeType="1"/>
            </p:cNvSpPr>
            <p:nvPr/>
          </p:nvSpPr>
          <p:spPr bwMode="auto">
            <a:xfrm>
              <a:off x="3832" y="920"/>
              <a:ext cx="0" cy="3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3" name="Line 72"/>
            <p:cNvSpPr>
              <a:spLocks noChangeShapeType="1"/>
            </p:cNvSpPr>
            <p:nvPr/>
          </p:nvSpPr>
          <p:spPr bwMode="auto">
            <a:xfrm>
              <a:off x="4448" y="920"/>
              <a:ext cx="0" cy="3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4" name="Rectangle 73"/>
            <p:cNvSpPr>
              <a:spLocks noChangeArrowheads="1"/>
            </p:cNvSpPr>
            <p:nvPr/>
          </p:nvSpPr>
          <p:spPr bwMode="auto">
            <a:xfrm>
              <a:off x="3167" y="3900"/>
              <a:ext cx="10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-10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74"/>
            <p:cNvSpPr>
              <a:spLocks noChangeArrowheads="1"/>
            </p:cNvSpPr>
            <p:nvPr/>
          </p:nvSpPr>
          <p:spPr bwMode="auto">
            <a:xfrm>
              <a:off x="3814" y="3900"/>
              <a:ext cx="4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6" name="Rectangle 75"/>
            <p:cNvSpPr>
              <a:spLocks noChangeArrowheads="1"/>
            </p:cNvSpPr>
            <p:nvPr/>
          </p:nvSpPr>
          <p:spPr bwMode="auto">
            <a:xfrm>
              <a:off x="4410" y="3900"/>
              <a:ext cx="8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76"/>
            <p:cNvSpPr>
              <a:spLocks noChangeArrowheads="1"/>
            </p:cNvSpPr>
            <p:nvPr/>
          </p:nvSpPr>
          <p:spPr bwMode="auto">
            <a:xfrm>
              <a:off x="3724" y="3993"/>
              <a:ext cx="8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x [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Freeform 77"/>
            <p:cNvSpPr>
              <a:spLocks/>
            </p:cNvSpPr>
            <p:nvPr/>
          </p:nvSpPr>
          <p:spPr bwMode="auto">
            <a:xfrm>
              <a:off x="3809" y="4029"/>
              <a:ext cx="43" cy="51"/>
            </a:xfrm>
            <a:custGeom>
              <a:avLst/>
              <a:gdLst>
                <a:gd name="T0" fmla="*/ 0 w 203"/>
                <a:gd name="T1" fmla="*/ 234 h 245"/>
                <a:gd name="T2" fmla="*/ 0 w 203"/>
                <a:gd name="T3" fmla="*/ 231 h 245"/>
                <a:gd name="T4" fmla="*/ 55 w 203"/>
                <a:gd name="T5" fmla="*/ 12 h 245"/>
                <a:gd name="T6" fmla="*/ 61 w 203"/>
                <a:gd name="T7" fmla="*/ 3 h 245"/>
                <a:gd name="T8" fmla="*/ 70 w 203"/>
                <a:gd name="T9" fmla="*/ 0 h 245"/>
                <a:gd name="T10" fmla="*/ 78 w 203"/>
                <a:gd name="T11" fmla="*/ 3 h 245"/>
                <a:gd name="T12" fmla="*/ 82 w 203"/>
                <a:gd name="T13" fmla="*/ 10 h 245"/>
                <a:gd name="T14" fmla="*/ 82 w 203"/>
                <a:gd name="T15" fmla="*/ 12 h 245"/>
                <a:gd name="T16" fmla="*/ 81 w 203"/>
                <a:gd name="T17" fmla="*/ 14 h 245"/>
                <a:gd name="T18" fmla="*/ 59 w 203"/>
                <a:gd name="T19" fmla="*/ 101 h 245"/>
                <a:gd name="T20" fmla="*/ 56 w 203"/>
                <a:gd name="T21" fmla="*/ 127 h 245"/>
                <a:gd name="T22" fmla="*/ 62 w 203"/>
                <a:gd name="T23" fmla="*/ 150 h 245"/>
                <a:gd name="T24" fmla="*/ 82 w 203"/>
                <a:gd name="T25" fmla="*/ 159 h 245"/>
                <a:gd name="T26" fmla="*/ 130 w 203"/>
                <a:gd name="T27" fmla="*/ 125 h 245"/>
                <a:gd name="T28" fmla="*/ 130 w 203"/>
                <a:gd name="T29" fmla="*/ 125 h 245"/>
                <a:gd name="T30" fmla="*/ 130 w 203"/>
                <a:gd name="T31" fmla="*/ 124 h 245"/>
                <a:gd name="T32" fmla="*/ 157 w 203"/>
                <a:gd name="T33" fmla="*/ 16 h 245"/>
                <a:gd name="T34" fmla="*/ 163 w 203"/>
                <a:gd name="T35" fmla="*/ 8 h 245"/>
                <a:gd name="T36" fmla="*/ 173 w 203"/>
                <a:gd name="T37" fmla="*/ 4 h 245"/>
                <a:gd name="T38" fmla="*/ 180 w 203"/>
                <a:gd name="T39" fmla="*/ 7 h 245"/>
                <a:gd name="T40" fmla="*/ 184 w 203"/>
                <a:gd name="T41" fmla="*/ 15 h 245"/>
                <a:gd name="T42" fmla="*/ 183 w 203"/>
                <a:gd name="T43" fmla="*/ 17 h 245"/>
                <a:gd name="T44" fmla="*/ 157 w 203"/>
                <a:gd name="T45" fmla="*/ 125 h 245"/>
                <a:gd name="T46" fmla="*/ 154 w 203"/>
                <a:gd name="T47" fmla="*/ 143 h 245"/>
                <a:gd name="T48" fmla="*/ 165 w 203"/>
                <a:gd name="T49" fmla="*/ 159 h 245"/>
                <a:gd name="T50" fmla="*/ 182 w 203"/>
                <a:gd name="T51" fmla="*/ 145 h 245"/>
                <a:gd name="T52" fmla="*/ 193 w 203"/>
                <a:gd name="T53" fmla="*/ 110 h 245"/>
                <a:gd name="T54" fmla="*/ 196 w 203"/>
                <a:gd name="T55" fmla="*/ 108 h 245"/>
                <a:gd name="T56" fmla="*/ 200 w 203"/>
                <a:gd name="T57" fmla="*/ 108 h 245"/>
                <a:gd name="T58" fmla="*/ 202 w 203"/>
                <a:gd name="T59" fmla="*/ 109 h 245"/>
                <a:gd name="T60" fmla="*/ 203 w 203"/>
                <a:gd name="T61" fmla="*/ 111 h 245"/>
                <a:gd name="T62" fmla="*/ 189 w 203"/>
                <a:gd name="T63" fmla="*/ 153 h 245"/>
                <a:gd name="T64" fmla="*/ 164 w 203"/>
                <a:gd name="T65" fmla="*/ 169 h 245"/>
                <a:gd name="T66" fmla="*/ 142 w 203"/>
                <a:gd name="T67" fmla="*/ 162 h 245"/>
                <a:gd name="T68" fmla="*/ 130 w 203"/>
                <a:gd name="T69" fmla="*/ 143 h 245"/>
                <a:gd name="T70" fmla="*/ 108 w 203"/>
                <a:gd name="T71" fmla="*/ 161 h 245"/>
                <a:gd name="T72" fmla="*/ 82 w 203"/>
                <a:gd name="T73" fmla="*/ 169 h 245"/>
                <a:gd name="T74" fmla="*/ 45 w 203"/>
                <a:gd name="T75" fmla="*/ 158 h 245"/>
                <a:gd name="T76" fmla="*/ 26 w 203"/>
                <a:gd name="T77" fmla="*/ 233 h 245"/>
                <a:gd name="T78" fmla="*/ 21 w 203"/>
                <a:gd name="T79" fmla="*/ 241 h 245"/>
                <a:gd name="T80" fmla="*/ 11 w 203"/>
                <a:gd name="T81" fmla="*/ 245 h 245"/>
                <a:gd name="T82" fmla="*/ 3 w 203"/>
                <a:gd name="T83" fmla="*/ 242 h 245"/>
                <a:gd name="T84" fmla="*/ 0 w 203"/>
                <a:gd name="T85" fmla="*/ 23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245">
                  <a:moveTo>
                    <a:pt x="0" y="234"/>
                  </a:moveTo>
                  <a:cubicBezTo>
                    <a:pt x="0" y="233"/>
                    <a:pt x="0" y="232"/>
                    <a:pt x="0" y="231"/>
                  </a:cubicBezTo>
                  <a:lnTo>
                    <a:pt x="55" y="12"/>
                  </a:lnTo>
                  <a:cubicBezTo>
                    <a:pt x="56" y="8"/>
                    <a:pt x="58" y="6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4" y="0"/>
                    <a:pt x="76" y="1"/>
                    <a:pt x="78" y="3"/>
                  </a:cubicBezTo>
                  <a:cubicBezTo>
                    <a:pt x="81" y="5"/>
                    <a:pt x="82" y="7"/>
                    <a:pt x="82" y="10"/>
                  </a:cubicBezTo>
                  <a:cubicBezTo>
                    <a:pt x="82" y="11"/>
                    <a:pt x="82" y="12"/>
                    <a:pt x="82" y="12"/>
                  </a:cubicBezTo>
                  <a:cubicBezTo>
                    <a:pt x="82" y="13"/>
                    <a:pt x="81" y="13"/>
                    <a:pt x="81" y="14"/>
                  </a:cubicBezTo>
                  <a:lnTo>
                    <a:pt x="59" y="101"/>
                  </a:lnTo>
                  <a:cubicBezTo>
                    <a:pt x="57" y="111"/>
                    <a:pt x="56" y="120"/>
                    <a:pt x="56" y="127"/>
                  </a:cubicBezTo>
                  <a:cubicBezTo>
                    <a:pt x="56" y="136"/>
                    <a:pt x="58" y="144"/>
                    <a:pt x="62" y="150"/>
                  </a:cubicBezTo>
                  <a:cubicBezTo>
                    <a:pt x="67" y="156"/>
                    <a:pt x="73" y="159"/>
                    <a:pt x="82" y="159"/>
                  </a:cubicBezTo>
                  <a:cubicBezTo>
                    <a:pt x="100" y="159"/>
                    <a:pt x="116" y="148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4"/>
                    <a:pt x="130" y="124"/>
                    <a:pt x="130" y="124"/>
                  </a:cubicBezTo>
                  <a:lnTo>
                    <a:pt x="157" y="16"/>
                  </a:lnTo>
                  <a:cubicBezTo>
                    <a:pt x="158" y="13"/>
                    <a:pt x="160" y="10"/>
                    <a:pt x="163" y="8"/>
                  </a:cubicBezTo>
                  <a:cubicBezTo>
                    <a:pt x="166" y="5"/>
                    <a:pt x="169" y="4"/>
                    <a:pt x="173" y="4"/>
                  </a:cubicBezTo>
                  <a:cubicBezTo>
                    <a:pt x="176" y="4"/>
                    <a:pt x="178" y="5"/>
                    <a:pt x="180" y="7"/>
                  </a:cubicBezTo>
                  <a:cubicBezTo>
                    <a:pt x="183" y="9"/>
                    <a:pt x="184" y="12"/>
                    <a:pt x="184" y="15"/>
                  </a:cubicBezTo>
                  <a:cubicBezTo>
                    <a:pt x="184" y="16"/>
                    <a:pt x="184" y="17"/>
                    <a:pt x="183" y="17"/>
                  </a:cubicBezTo>
                  <a:lnTo>
                    <a:pt x="157" y="125"/>
                  </a:lnTo>
                  <a:cubicBezTo>
                    <a:pt x="155" y="132"/>
                    <a:pt x="154" y="138"/>
                    <a:pt x="154" y="143"/>
                  </a:cubicBezTo>
                  <a:cubicBezTo>
                    <a:pt x="154" y="154"/>
                    <a:pt x="158" y="159"/>
                    <a:pt x="165" y="159"/>
                  </a:cubicBezTo>
                  <a:cubicBezTo>
                    <a:pt x="173" y="159"/>
                    <a:pt x="178" y="154"/>
                    <a:pt x="182" y="145"/>
                  </a:cubicBezTo>
                  <a:cubicBezTo>
                    <a:pt x="186" y="135"/>
                    <a:pt x="190" y="123"/>
                    <a:pt x="193" y="110"/>
                  </a:cubicBezTo>
                  <a:cubicBezTo>
                    <a:pt x="193" y="108"/>
                    <a:pt x="194" y="108"/>
                    <a:pt x="196" y="108"/>
                  </a:cubicBezTo>
                  <a:lnTo>
                    <a:pt x="200" y="108"/>
                  </a:lnTo>
                  <a:cubicBezTo>
                    <a:pt x="201" y="108"/>
                    <a:pt x="202" y="108"/>
                    <a:pt x="202" y="109"/>
                  </a:cubicBezTo>
                  <a:cubicBezTo>
                    <a:pt x="203" y="110"/>
                    <a:pt x="203" y="110"/>
                    <a:pt x="203" y="111"/>
                  </a:cubicBezTo>
                  <a:cubicBezTo>
                    <a:pt x="199" y="129"/>
                    <a:pt x="194" y="143"/>
                    <a:pt x="189" y="153"/>
                  </a:cubicBezTo>
                  <a:cubicBezTo>
                    <a:pt x="184" y="163"/>
                    <a:pt x="176" y="169"/>
                    <a:pt x="164" y="169"/>
                  </a:cubicBezTo>
                  <a:cubicBezTo>
                    <a:pt x="156" y="169"/>
                    <a:pt x="148" y="166"/>
                    <a:pt x="142" y="162"/>
                  </a:cubicBezTo>
                  <a:cubicBezTo>
                    <a:pt x="136" y="157"/>
                    <a:pt x="132" y="151"/>
                    <a:pt x="130" y="143"/>
                  </a:cubicBezTo>
                  <a:cubicBezTo>
                    <a:pt x="123" y="150"/>
                    <a:pt x="116" y="157"/>
                    <a:pt x="108" y="161"/>
                  </a:cubicBezTo>
                  <a:cubicBezTo>
                    <a:pt x="100" y="166"/>
                    <a:pt x="91" y="169"/>
                    <a:pt x="82" y="169"/>
                  </a:cubicBezTo>
                  <a:cubicBezTo>
                    <a:pt x="66" y="169"/>
                    <a:pt x="54" y="165"/>
                    <a:pt x="45" y="158"/>
                  </a:cubicBezTo>
                  <a:lnTo>
                    <a:pt x="26" y="233"/>
                  </a:lnTo>
                  <a:cubicBezTo>
                    <a:pt x="26" y="236"/>
                    <a:pt x="24" y="239"/>
                    <a:pt x="21" y="241"/>
                  </a:cubicBezTo>
                  <a:cubicBezTo>
                    <a:pt x="18" y="244"/>
                    <a:pt x="15" y="245"/>
                    <a:pt x="11" y="245"/>
                  </a:cubicBezTo>
                  <a:cubicBezTo>
                    <a:pt x="8" y="245"/>
                    <a:pt x="5" y="244"/>
                    <a:pt x="3" y="242"/>
                  </a:cubicBezTo>
                  <a:cubicBezTo>
                    <a:pt x="1" y="240"/>
                    <a:pt x="0" y="238"/>
                    <a:pt x="0" y="234"/>
                  </a:cubicBezTo>
                  <a:close/>
                </a:path>
              </a:pathLst>
            </a:custGeom>
            <a:solidFill>
              <a:srgbClr val="26262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9" name="Rectangle 78"/>
            <p:cNvSpPr>
              <a:spLocks noChangeArrowheads="1"/>
            </p:cNvSpPr>
            <p:nvPr/>
          </p:nvSpPr>
          <p:spPr bwMode="auto">
            <a:xfrm>
              <a:off x="3854" y="3993"/>
              <a:ext cx="9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m]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Line 79"/>
            <p:cNvSpPr>
              <a:spLocks noChangeShapeType="1"/>
            </p:cNvSpPr>
            <p:nvPr/>
          </p:nvSpPr>
          <p:spPr bwMode="auto">
            <a:xfrm flipV="1">
              <a:off x="2907" y="920"/>
              <a:ext cx="0" cy="2946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1" name="Line 80"/>
            <p:cNvSpPr>
              <a:spLocks noChangeShapeType="1"/>
            </p:cNvSpPr>
            <p:nvPr/>
          </p:nvSpPr>
          <p:spPr bwMode="auto">
            <a:xfrm flipV="1">
              <a:off x="4757" y="920"/>
              <a:ext cx="0" cy="2946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2" name="Line 81"/>
            <p:cNvSpPr>
              <a:spLocks noChangeShapeType="1"/>
            </p:cNvSpPr>
            <p:nvPr/>
          </p:nvSpPr>
          <p:spPr bwMode="auto">
            <a:xfrm>
              <a:off x="2907" y="3621"/>
              <a:ext cx="30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3" name="Line 82"/>
            <p:cNvSpPr>
              <a:spLocks noChangeShapeType="1"/>
            </p:cNvSpPr>
            <p:nvPr/>
          </p:nvSpPr>
          <p:spPr bwMode="auto">
            <a:xfrm>
              <a:off x="2907" y="3253"/>
              <a:ext cx="30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4" name="Line 83"/>
            <p:cNvSpPr>
              <a:spLocks noChangeShapeType="1"/>
            </p:cNvSpPr>
            <p:nvPr/>
          </p:nvSpPr>
          <p:spPr bwMode="auto">
            <a:xfrm>
              <a:off x="2907" y="2884"/>
              <a:ext cx="30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5" name="Line 84"/>
            <p:cNvSpPr>
              <a:spLocks noChangeShapeType="1"/>
            </p:cNvSpPr>
            <p:nvPr/>
          </p:nvSpPr>
          <p:spPr bwMode="auto">
            <a:xfrm>
              <a:off x="2907" y="2516"/>
              <a:ext cx="30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6" name="Line 85"/>
            <p:cNvSpPr>
              <a:spLocks noChangeShapeType="1"/>
            </p:cNvSpPr>
            <p:nvPr/>
          </p:nvSpPr>
          <p:spPr bwMode="auto">
            <a:xfrm>
              <a:off x="2907" y="2148"/>
              <a:ext cx="30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7" name="Line 86"/>
            <p:cNvSpPr>
              <a:spLocks noChangeShapeType="1"/>
            </p:cNvSpPr>
            <p:nvPr/>
          </p:nvSpPr>
          <p:spPr bwMode="auto">
            <a:xfrm>
              <a:off x="2907" y="1780"/>
              <a:ext cx="30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8" name="Line 87"/>
            <p:cNvSpPr>
              <a:spLocks noChangeShapeType="1"/>
            </p:cNvSpPr>
            <p:nvPr/>
          </p:nvSpPr>
          <p:spPr bwMode="auto">
            <a:xfrm>
              <a:off x="2907" y="1411"/>
              <a:ext cx="30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9" name="Line 88"/>
            <p:cNvSpPr>
              <a:spLocks noChangeShapeType="1"/>
            </p:cNvSpPr>
            <p:nvPr/>
          </p:nvSpPr>
          <p:spPr bwMode="auto">
            <a:xfrm flipH="1">
              <a:off x="4727" y="3621"/>
              <a:ext cx="30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0" name="Line 89"/>
            <p:cNvSpPr>
              <a:spLocks noChangeShapeType="1"/>
            </p:cNvSpPr>
            <p:nvPr/>
          </p:nvSpPr>
          <p:spPr bwMode="auto">
            <a:xfrm flipH="1">
              <a:off x="4727" y="3253"/>
              <a:ext cx="30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1" name="Line 90"/>
            <p:cNvSpPr>
              <a:spLocks noChangeShapeType="1"/>
            </p:cNvSpPr>
            <p:nvPr/>
          </p:nvSpPr>
          <p:spPr bwMode="auto">
            <a:xfrm flipH="1">
              <a:off x="4727" y="2884"/>
              <a:ext cx="30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2" name="Line 91"/>
            <p:cNvSpPr>
              <a:spLocks noChangeShapeType="1"/>
            </p:cNvSpPr>
            <p:nvPr/>
          </p:nvSpPr>
          <p:spPr bwMode="auto">
            <a:xfrm flipH="1">
              <a:off x="4727" y="2516"/>
              <a:ext cx="30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3" name="Line 92"/>
            <p:cNvSpPr>
              <a:spLocks noChangeShapeType="1"/>
            </p:cNvSpPr>
            <p:nvPr/>
          </p:nvSpPr>
          <p:spPr bwMode="auto">
            <a:xfrm flipH="1">
              <a:off x="4727" y="2148"/>
              <a:ext cx="30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4" name="Line 93"/>
            <p:cNvSpPr>
              <a:spLocks noChangeShapeType="1"/>
            </p:cNvSpPr>
            <p:nvPr/>
          </p:nvSpPr>
          <p:spPr bwMode="auto">
            <a:xfrm flipH="1">
              <a:off x="4727" y="1780"/>
              <a:ext cx="30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5" name="Line 94"/>
            <p:cNvSpPr>
              <a:spLocks noChangeShapeType="1"/>
            </p:cNvSpPr>
            <p:nvPr/>
          </p:nvSpPr>
          <p:spPr bwMode="auto">
            <a:xfrm flipH="1">
              <a:off x="4727" y="1411"/>
              <a:ext cx="30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6" name="Rectangle 95"/>
            <p:cNvSpPr>
              <a:spLocks noChangeArrowheads="1"/>
            </p:cNvSpPr>
            <p:nvPr/>
          </p:nvSpPr>
          <p:spPr bwMode="auto">
            <a:xfrm>
              <a:off x="2761" y="3583"/>
              <a:ext cx="12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-0.9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" name="Rectangle 96"/>
            <p:cNvSpPr>
              <a:spLocks noChangeArrowheads="1"/>
            </p:cNvSpPr>
            <p:nvPr/>
          </p:nvSpPr>
          <p:spPr bwMode="auto">
            <a:xfrm>
              <a:off x="2761" y="3216"/>
              <a:ext cx="12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-0.6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" name="Rectangle 97"/>
            <p:cNvSpPr>
              <a:spLocks noChangeArrowheads="1"/>
            </p:cNvSpPr>
            <p:nvPr/>
          </p:nvSpPr>
          <p:spPr bwMode="auto">
            <a:xfrm>
              <a:off x="2761" y="2849"/>
              <a:ext cx="12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-0.3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Rectangle 98"/>
            <p:cNvSpPr>
              <a:spLocks noChangeArrowheads="1"/>
            </p:cNvSpPr>
            <p:nvPr/>
          </p:nvSpPr>
          <p:spPr bwMode="auto">
            <a:xfrm>
              <a:off x="2784" y="2479"/>
              <a:ext cx="10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   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0" name="Rectangle 99"/>
            <p:cNvSpPr>
              <a:spLocks noChangeArrowheads="1"/>
            </p:cNvSpPr>
            <p:nvPr/>
          </p:nvSpPr>
          <p:spPr bwMode="auto">
            <a:xfrm>
              <a:off x="2764" y="2112"/>
              <a:ext cx="1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0.3 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1" name="Rectangle 100"/>
            <p:cNvSpPr>
              <a:spLocks noChangeArrowheads="1"/>
            </p:cNvSpPr>
            <p:nvPr/>
          </p:nvSpPr>
          <p:spPr bwMode="auto">
            <a:xfrm>
              <a:off x="2764" y="1745"/>
              <a:ext cx="1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0.6 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" name="Rectangle 101"/>
            <p:cNvSpPr>
              <a:spLocks noChangeArrowheads="1"/>
            </p:cNvSpPr>
            <p:nvPr/>
          </p:nvSpPr>
          <p:spPr bwMode="auto">
            <a:xfrm>
              <a:off x="2764" y="1374"/>
              <a:ext cx="1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0.9 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Freeform 102"/>
            <p:cNvSpPr>
              <a:spLocks noEditPoints="1"/>
            </p:cNvSpPr>
            <p:nvPr/>
          </p:nvSpPr>
          <p:spPr bwMode="auto">
            <a:xfrm>
              <a:off x="2672" y="2461"/>
              <a:ext cx="55" cy="57"/>
            </a:xfrm>
            <a:custGeom>
              <a:avLst/>
              <a:gdLst>
                <a:gd name="T0" fmla="*/ 266 w 266"/>
                <a:gd name="T1" fmla="*/ 272 h 275"/>
                <a:gd name="T2" fmla="*/ 263 w 266"/>
                <a:gd name="T3" fmla="*/ 275 h 275"/>
                <a:gd name="T4" fmla="*/ 263 w 266"/>
                <a:gd name="T5" fmla="*/ 275 h 275"/>
                <a:gd name="T6" fmla="*/ 262 w 266"/>
                <a:gd name="T7" fmla="*/ 275 h 275"/>
                <a:gd name="T8" fmla="*/ 4 w 266"/>
                <a:gd name="T9" fmla="*/ 147 h 275"/>
                <a:gd name="T10" fmla="*/ 0 w 266"/>
                <a:gd name="T11" fmla="*/ 140 h 275"/>
                <a:gd name="T12" fmla="*/ 0 w 266"/>
                <a:gd name="T13" fmla="*/ 135 h 275"/>
                <a:gd name="T14" fmla="*/ 4 w 266"/>
                <a:gd name="T15" fmla="*/ 128 h 275"/>
                <a:gd name="T16" fmla="*/ 262 w 266"/>
                <a:gd name="T17" fmla="*/ 0 h 275"/>
                <a:gd name="T18" fmla="*/ 263 w 266"/>
                <a:gd name="T19" fmla="*/ 0 h 275"/>
                <a:gd name="T20" fmla="*/ 263 w 266"/>
                <a:gd name="T21" fmla="*/ 0 h 275"/>
                <a:gd name="T22" fmla="*/ 266 w 266"/>
                <a:gd name="T23" fmla="*/ 3 h 275"/>
                <a:gd name="T24" fmla="*/ 266 w 266"/>
                <a:gd name="T25" fmla="*/ 272 h 275"/>
                <a:gd name="T26" fmla="*/ 237 w 266"/>
                <a:gd name="T27" fmla="*/ 248 h 275"/>
                <a:gd name="T28" fmla="*/ 237 w 266"/>
                <a:gd name="T29" fmla="*/ 52 h 275"/>
                <a:gd name="T30" fmla="*/ 39 w 266"/>
                <a:gd name="T31" fmla="*/ 150 h 275"/>
                <a:gd name="T32" fmla="*/ 237 w 266"/>
                <a:gd name="T33" fmla="*/ 24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6" h="275">
                  <a:moveTo>
                    <a:pt x="266" y="272"/>
                  </a:moveTo>
                  <a:cubicBezTo>
                    <a:pt x="266" y="274"/>
                    <a:pt x="265" y="275"/>
                    <a:pt x="263" y="275"/>
                  </a:cubicBezTo>
                  <a:cubicBezTo>
                    <a:pt x="263" y="275"/>
                    <a:pt x="263" y="275"/>
                    <a:pt x="263" y="275"/>
                  </a:cubicBezTo>
                  <a:cubicBezTo>
                    <a:pt x="263" y="275"/>
                    <a:pt x="263" y="275"/>
                    <a:pt x="262" y="275"/>
                  </a:cubicBezTo>
                  <a:lnTo>
                    <a:pt x="4" y="147"/>
                  </a:lnTo>
                  <a:cubicBezTo>
                    <a:pt x="2" y="146"/>
                    <a:pt x="0" y="144"/>
                    <a:pt x="0" y="140"/>
                  </a:cubicBezTo>
                  <a:lnTo>
                    <a:pt x="0" y="135"/>
                  </a:lnTo>
                  <a:cubicBezTo>
                    <a:pt x="0" y="132"/>
                    <a:pt x="2" y="130"/>
                    <a:pt x="4" y="128"/>
                  </a:cubicBezTo>
                  <a:lnTo>
                    <a:pt x="262" y="0"/>
                  </a:lnTo>
                  <a:cubicBezTo>
                    <a:pt x="263" y="0"/>
                    <a:pt x="263" y="0"/>
                    <a:pt x="263" y="0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65" y="0"/>
                    <a:pt x="266" y="1"/>
                    <a:pt x="266" y="3"/>
                  </a:cubicBezTo>
                  <a:lnTo>
                    <a:pt x="266" y="272"/>
                  </a:lnTo>
                  <a:close/>
                  <a:moveTo>
                    <a:pt x="237" y="248"/>
                  </a:moveTo>
                  <a:lnTo>
                    <a:pt x="237" y="52"/>
                  </a:lnTo>
                  <a:lnTo>
                    <a:pt x="39" y="150"/>
                  </a:lnTo>
                  <a:lnTo>
                    <a:pt x="237" y="248"/>
                  </a:lnTo>
                  <a:close/>
                </a:path>
              </a:pathLst>
            </a:custGeom>
            <a:solidFill>
              <a:srgbClr val="26262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4" name="Rectangle 103"/>
            <p:cNvSpPr>
              <a:spLocks noChangeArrowheads="1"/>
            </p:cNvSpPr>
            <p:nvPr/>
          </p:nvSpPr>
          <p:spPr bwMode="auto">
            <a:xfrm rot="16200000">
              <a:off x="2700" y="2375"/>
              <a:ext cx="2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104"/>
            <p:cNvSpPr>
              <a:spLocks noChangeArrowheads="1"/>
            </p:cNvSpPr>
            <p:nvPr/>
          </p:nvSpPr>
          <p:spPr bwMode="auto">
            <a:xfrm rot="16200000">
              <a:off x="2700" y="2355"/>
              <a:ext cx="2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[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6" name="Rectangle 105"/>
            <p:cNvSpPr>
              <a:spLocks noChangeArrowheads="1"/>
            </p:cNvSpPr>
            <p:nvPr/>
          </p:nvSpPr>
          <p:spPr bwMode="auto">
            <a:xfrm rot="16200000">
              <a:off x="2677" y="2313"/>
              <a:ext cx="6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m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" name="Rectangle 106"/>
            <p:cNvSpPr>
              <a:spLocks noChangeArrowheads="1"/>
            </p:cNvSpPr>
            <p:nvPr/>
          </p:nvSpPr>
          <p:spPr bwMode="auto">
            <a:xfrm rot="16200000">
              <a:off x="2677" y="2253"/>
              <a:ext cx="6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m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8" name="Rectangle 107"/>
            <p:cNvSpPr>
              <a:spLocks noChangeArrowheads="1"/>
            </p:cNvSpPr>
            <p:nvPr/>
          </p:nvSpPr>
          <p:spPr bwMode="auto">
            <a:xfrm rot="16200000">
              <a:off x="2700" y="2215"/>
              <a:ext cx="2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]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9" name="Rectangle 108"/>
            <p:cNvSpPr>
              <a:spLocks noChangeArrowheads="1"/>
            </p:cNvSpPr>
            <p:nvPr/>
          </p:nvSpPr>
          <p:spPr bwMode="auto">
            <a:xfrm>
              <a:off x="3764" y="817"/>
              <a:ext cx="14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Left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0" name="Freeform 109"/>
            <p:cNvSpPr>
              <a:spLocks/>
            </p:cNvSpPr>
            <p:nvPr/>
          </p:nvSpPr>
          <p:spPr bwMode="auto">
            <a:xfrm>
              <a:off x="2907" y="3345"/>
              <a:ext cx="1850" cy="430"/>
            </a:xfrm>
            <a:custGeom>
              <a:avLst/>
              <a:gdLst>
                <a:gd name="T0" fmla="*/ 0 w 1850"/>
                <a:gd name="T1" fmla="*/ 383 h 430"/>
                <a:gd name="T2" fmla="*/ 13 w 1850"/>
                <a:gd name="T3" fmla="*/ 397 h 430"/>
                <a:gd name="T4" fmla="*/ 58 w 1850"/>
                <a:gd name="T5" fmla="*/ 424 h 430"/>
                <a:gd name="T6" fmla="*/ 104 w 1850"/>
                <a:gd name="T7" fmla="*/ 424 h 430"/>
                <a:gd name="T8" fmla="*/ 150 w 1850"/>
                <a:gd name="T9" fmla="*/ 395 h 430"/>
                <a:gd name="T10" fmla="*/ 195 w 1850"/>
                <a:gd name="T11" fmla="*/ 344 h 430"/>
                <a:gd name="T12" fmla="*/ 241 w 1850"/>
                <a:gd name="T13" fmla="*/ 279 h 430"/>
                <a:gd name="T14" fmla="*/ 286 w 1850"/>
                <a:gd name="T15" fmla="*/ 209 h 430"/>
                <a:gd name="T16" fmla="*/ 332 w 1850"/>
                <a:gd name="T17" fmla="*/ 145 h 430"/>
                <a:gd name="T18" fmla="*/ 378 w 1850"/>
                <a:gd name="T19" fmla="*/ 88 h 430"/>
                <a:gd name="T20" fmla="*/ 423 w 1850"/>
                <a:gd name="T21" fmla="*/ 46 h 430"/>
                <a:gd name="T22" fmla="*/ 469 w 1850"/>
                <a:gd name="T23" fmla="*/ 25 h 430"/>
                <a:gd name="T24" fmla="*/ 514 w 1850"/>
                <a:gd name="T25" fmla="*/ 26 h 430"/>
                <a:gd name="T26" fmla="*/ 560 w 1850"/>
                <a:gd name="T27" fmla="*/ 36 h 430"/>
                <a:gd name="T28" fmla="*/ 606 w 1850"/>
                <a:gd name="T29" fmla="*/ 50 h 430"/>
                <a:gd name="T30" fmla="*/ 651 w 1850"/>
                <a:gd name="T31" fmla="*/ 74 h 430"/>
                <a:gd name="T32" fmla="*/ 697 w 1850"/>
                <a:gd name="T33" fmla="*/ 103 h 430"/>
                <a:gd name="T34" fmla="*/ 743 w 1850"/>
                <a:gd name="T35" fmla="*/ 133 h 430"/>
                <a:gd name="T36" fmla="*/ 788 w 1850"/>
                <a:gd name="T37" fmla="*/ 165 h 430"/>
                <a:gd name="T38" fmla="*/ 834 w 1850"/>
                <a:gd name="T39" fmla="*/ 203 h 430"/>
                <a:gd name="T40" fmla="*/ 879 w 1850"/>
                <a:gd name="T41" fmla="*/ 249 h 430"/>
                <a:gd name="T42" fmla="*/ 925 w 1850"/>
                <a:gd name="T43" fmla="*/ 300 h 430"/>
                <a:gd name="T44" fmla="*/ 971 w 1850"/>
                <a:gd name="T45" fmla="*/ 337 h 430"/>
                <a:gd name="T46" fmla="*/ 1016 w 1850"/>
                <a:gd name="T47" fmla="*/ 372 h 430"/>
                <a:gd name="T48" fmla="*/ 1062 w 1850"/>
                <a:gd name="T49" fmla="*/ 405 h 430"/>
                <a:gd name="T50" fmla="*/ 1108 w 1850"/>
                <a:gd name="T51" fmla="*/ 420 h 430"/>
                <a:gd name="T52" fmla="*/ 1153 w 1850"/>
                <a:gd name="T53" fmla="*/ 426 h 430"/>
                <a:gd name="T54" fmla="*/ 1199 w 1850"/>
                <a:gd name="T55" fmla="*/ 430 h 430"/>
                <a:gd name="T56" fmla="*/ 1244 w 1850"/>
                <a:gd name="T57" fmla="*/ 414 h 430"/>
                <a:gd name="T58" fmla="*/ 1290 w 1850"/>
                <a:gd name="T59" fmla="*/ 383 h 430"/>
                <a:gd name="T60" fmla="*/ 1336 w 1850"/>
                <a:gd name="T61" fmla="*/ 353 h 430"/>
                <a:gd name="T62" fmla="*/ 1381 w 1850"/>
                <a:gd name="T63" fmla="*/ 316 h 430"/>
                <a:gd name="T64" fmla="*/ 1427 w 1850"/>
                <a:gd name="T65" fmla="*/ 266 h 430"/>
                <a:gd name="T66" fmla="*/ 1472 w 1850"/>
                <a:gd name="T67" fmla="*/ 203 h 430"/>
                <a:gd name="T68" fmla="*/ 1518 w 1850"/>
                <a:gd name="T69" fmla="*/ 137 h 430"/>
                <a:gd name="T70" fmla="*/ 1564 w 1850"/>
                <a:gd name="T71" fmla="*/ 77 h 430"/>
                <a:gd name="T72" fmla="*/ 1609 w 1850"/>
                <a:gd name="T73" fmla="*/ 26 h 430"/>
                <a:gd name="T74" fmla="*/ 1655 w 1850"/>
                <a:gd name="T75" fmla="*/ 0 h 430"/>
                <a:gd name="T76" fmla="*/ 1700 w 1850"/>
                <a:gd name="T77" fmla="*/ 1 h 430"/>
                <a:gd name="T78" fmla="*/ 1746 w 1850"/>
                <a:gd name="T79" fmla="*/ 20 h 430"/>
                <a:gd name="T80" fmla="*/ 1792 w 1850"/>
                <a:gd name="T81" fmla="*/ 55 h 430"/>
                <a:gd name="T82" fmla="*/ 1837 w 1850"/>
                <a:gd name="T83" fmla="*/ 103 h 430"/>
                <a:gd name="T84" fmla="*/ 1850 w 1850"/>
                <a:gd name="T85" fmla="*/ 118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0" h="430">
                  <a:moveTo>
                    <a:pt x="0" y="383"/>
                  </a:moveTo>
                  <a:lnTo>
                    <a:pt x="13" y="397"/>
                  </a:lnTo>
                  <a:lnTo>
                    <a:pt x="58" y="424"/>
                  </a:lnTo>
                  <a:lnTo>
                    <a:pt x="104" y="424"/>
                  </a:lnTo>
                  <a:lnTo>
                    <a:pt x="150" y="395"/>
                  </a:lnTo>
                  <a:lnTo>
                    <a:pt x="195" y="344"/>
                  </a:lnTo>
                  <a:lnTo>
                    <a:pt x="241" y="279"/>
                  </a:lnTo>
                  <a:lnTo>
                    <a:pt x="286" y="209"/>
                  </a:lnTo>
                  <a:lnTo>
                    <a:pt x="332" y="145"/>
                  </a:lnTo>
                  <a:lnTo>
                    <a:pt x="378" y="88"/>
                  </a:lnTo>
                  <a:lnTo>
                    <a:pt x="423" y="46"/>
                  </a:lnTo>
                  <a:lnTo>
                    <a:pt x="469" y="25"/>
                  </a:lnTo>
                  <a:lnTo>
                    <a:pt x="514" y="26"/>
                  </a:lnTo>
                  <a:lnTo>
                    <a:pt x="560" y="36"/>
                  </a:lnTo>
                  <a:lnTo>
                    <a:pt x="606" y="50"/>
                  </a:lnTo>
                  <a:lnTo>
                    <a:pt x="651" y="74"/>
                  </a:lnTo>
                  <a:lnTo>
                    <a:pt x="697" y="103"/>
                  </a:lnTo>
                  <a:lnTo>
                    <a:pt x="743" y="133"/>
                  </a:lnTo>
                  <a:lnTo>
                    <a:pt x="788" y="165"/>
                  </a:lnTo>
                  <a:lnTo>
                    <a:pt x="834" y="203"/>
                  </a:lnTo>
                  <a:lnTo>
                    <a:pt x="879" y="249"/>
                  </a:lnTo>
                  <a:lnTo>
                    <a:pt x="925" y="300"/>
                  </a:lnTo>
                  <a:lnTo>
                    <a:pt x="971" y="337"/>
                  </a:lnTo>
                  <a:lnTo>
                    <a:pt x="1016" y="372"/>
                  </a:lnTo>
                  <a:lnTo>
                    <a:pt x="1062" y="405"/>
                  </a:lnTo>
                  <a:lnTo>
                    <a:pt x="1108" y="420"/>
                  </a:lnTo>
                  <a:lnTo>
                    <a:pt x="1153" y="426"/>
                  </a:lnTo>
                  <a:lnTo>
                    <a:pt x="1199" y="430"/>
                  </a:lnTo>
                  <a:lnTo>
                    <a:pt x="1244" y="414"/>
                  </a:lnTo>
                  <a:lnTo>
                    <a:pt x="1290" y="383"/>
                  </a:lnTo>
                  <a:lnTo>
                    <a:pt x="1336" y="353"/>
                  </a:lnTo>
                  <a:lnTo>
                    <a:pt x="1381" y="316"/>
                  </a:lnTo>
                  <a:lnTo>
                    <a:pt x="1427" y="266"/>
                  </a:lnTo>
                  <a:lnTo>
                    <a:pt x="1472" y="203"/>
                  </a:lnTo>
                  <a:lnTo>
                    <a:pt x="1518" y="137"/>
                  </a:lnTo>
                  <a:lnTo>
                    <a:pt x="1564" y="77"/>
                  </a:lnTo>
                  <a:lnTo>
                    <a:pt x="1609" y="26"/>
                  </a:lnTo>
                  <a:lnTo>
                    <a:pt x="1655" y="0"/>
                  </a:lnTo>
                  <a:lnTo>
                    <a:pt x="1700" y="1"/>
                  </a:lnTo>
                  <a:lnTo>
                    <a:pt x="1746" y="20"/>
                  </a:lnTo>
                  <a:lnTo>
                    <a:pt x="1792" y="55"/>
                  </a:lnTo>
                  <a:lnTo>
                    <a:pt x="1837" y="103"/>
                  </a:lnTo>
                  <a:lnTo>
                    <a:pt x="1850" y="118"/>
                  </a:lnTo>
                </a:path>
              </a:pathLst>
            </a:custGeom>
            <a:noFill/>
            <a:ln w="142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31" name="Freeform 110"/>
            <p:cNvSpPr>
              <a:spLocks/>
            </p:cNvSpPr>
            <p:nvPr/>
          </p:nvSpPr>
          <p:spPr bwMode="auto">
            <a:xfrm>
              <a:off x="2907" y="2950"/>
              <a:ext cx="1850" cy="462"/>
            </a:xfrm>
            <a:custGeom>
              <a:avLst/>
              <a:gdLst>
                <a:gd name="T0" fmla="*/ 0 w 1850"/>
                <a:gd name="T1" fmla="*/ 234 h 462"/>
                <a:gd name="T2" fmla="*/ 13 w 1850"/>
                <a:gd name="T3" fmla="*/ 221 h 462"/>
                <a:gd name="T4" fmla="*/ 58 w 1850"/>
                <a:gd name="T5" fmla="*/ 213 h 462"/>
                <a:gd name="T6" fmla="*/ 104 w 1850"/>
                <a:gd name="T7" fmla="*/ 257 h 462"/>
                <a:gd name="T8" fmla="*/ 150 w 1850"/>
                <a:gd name="T9" fmla="*/ 323 h 462"/>
                <a:gd name="T10" fmla="*/ 195 w 1850"/>
                <a:gd name="T11" fmla="*/ 380 h 462"/>
                <a:gd name="T12" fmla="*/ 241 w 1850"/>
                <a:gd name="T13" fmla="*/ 419 h 462"/>
                <a:gd name="T14" fmla="*/ 286 w 1850"/>
                <a:gd name="T15" fmla="*/ 422 h 462"/>
                <a:gd name="T16" fmla="*/ 332 w 1850"/>
                <a:gd name="T17" fmla="*/ 380 h 462"/>
                <a:gd name="T18" fmla="*/ 378 w 1850"/>
                <a:gd name="T19" fmla="*/ 306 h 462"/>
                <a:gd name="T20" fmla="*/ 423 w 1850"/>
                <a:gd name="T21" fmla="*/ 217 h 462"/>
                <a:gd name="T22" fmla="*/ 469 w 1850"/>
                <a:gd name="T23" fmla="*/ 136 h 462"/>
                <a:gd name="T24" fmla="*/ 514 w 1850"/>
                <a:gd name="T25" fmla="*/ 80 h 462"/>
                <a:gd name="T26" fmla="*/ 560 w 1850"/>
                <a:gd name="T27" fmla="*/ 52 h 462"/>
                <a:gd name="T28" fmla="*/ 606 w 1850"/>
                <a:gd name="T29" fmla="*/ 54 h 462"/>
                <a:gd name="T30" fmla="*/ 651 w 1850"/>
                <a:gd name="T31" fmla="*/ 72 h 462"/>
                <a:gd name="T32" fmla="*/ 697 w 1850"/>
                <a:gd name="T33" fmla="*/ 92 h 462"/>
                <a:gd name="T34" fmla="*/ 743 w 1850"/>
                <a:gd name="T35" fmla="*/ 123 h 462"/>
                <a:gd name="T36" fmla="*/ 788 w 1850"/>
                <a:gd name="T37" fmla="*/ 171 h 462"/>
                <a:gd name="T38" fmla="*/ 834 w 1850"/>
                <a:gd name="T39" fmla="*/ 229 h 462"/>
                <a:gd name="T40" fmla="*/ 879 w 1850"/>
                <a:gd name="T41" fmla="*/ 279 h 462"/>
                <a:gd name="T42" fmla="*/ 925 w 1850"/>
                <a:gd name="T43" fmla="*/ 328 h 462"/>
                <a:gd name="T44" fmla="*/ 971 w 1850"/>
                <a:gd name="T45" fmla="*/ 366 h 462"/>
                <a:gd name="T46" fmla="*/ 1016 w 1850"/>
                <a:gd name="T47" fmla="*/ 408 h 462"/>
                <a:gd name="T48" fmla="*/ 1062 w 1850"/>
                <a:gd name="T49" fmla="*/ 442 h 462"/>
                <a:gd name="T50" fmla="*/ 1108 w 1850"/>
                <a:gd name="T51" fmla="*/ 462 h 462"/>
                <a:gd name="T52" fmla="*/ 1153 w 1850"/>
                <a:gd name="T53" fmla="*/ 454 h 462"/>
                <a:gd name="T54" fmla="*/ 1199 w 1850"/>
                <a:gd name="T55" fmla="*/ 433 h 462"/>
                <a:gd name="T56" fmla="*/ 1244 w 1850"/>
                <a:gd name="T57" fmla="*/ 402 h 462"/>
                <a:gd name="T58" fmla="*/ 1290 w 1850"/>
                <a:gd name="T59" fmla="*/ 347 h 462"/>
                <a:gd name="T60" fmla="*/ 1336 w 1850"/>
                <a:gd name="T61" fmla="*/ 278 h 462"/>
                <a:gd name="T62" fmla="*/ 1381 w 1850"/>
                <a:gd name="T63" fmla="*/ 204 h 462"/>
                <a:gd name="T64" fmla="*/ 1427 w 1850"/>
                <a:gd name="T65" fmla="*/ 119 h 462"/>
                <a:gd name="T66" fmla="*/ 1472 w 1850"/>
                <a:gd name="T67" fmla="*/ 43 h 462"/>
                <a:gd name="T68" fmla="*/ 1518 w 1850"/>
                <a:gd name="T69" fmla="*/ 0 h 462"/>
                <a:gd name="T70" fmla="*/ 1564 w 1850"/>
                <a:gd name="T71" fmla="*/ 14 h 462"/>
                <a:gd name="T72" fmla="*/ 1609 w 1850"/>
                <a:gd name="T73" fmla="*/ 91 h 462"/>
                <a:gd name="T74" fmla="*/ 1655 w 1850"/>
                <a:gd name="T75" fmla="*/ 187 h 462"/>
                <a:gd name="T76" fmla="*/ 1700 w 1850"/>
                <a:gd name="T77" fmla="*/ 260 h 462"/>
                <a:gd name="T78" fmla="*/ 1746 w 1850"/>
                <a:gd name="T79" fmla="*/ 302 h 462"/>
                <a:gd name="T80" fmla="*/ 1792 w 1850"/>
                <a:gd name="T81" fmla="*/ 280 h 462"/>
                <a:gd name="T82" fmla="*/ 1837 w 1850"/>
                <a:gd name="T83" fmla="*/ 198 h 462"/>
                <a:gd name="T84" fmla="*/ 1850 w 1850"/>
                <a:gd name="T85" fmla="*/ 175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0" h="462">
                  <a:moveTo>
                    <a:pt x="0" y="234"/>
                  </a:moveTo>
                  <a:lnTo>
                    <a:pt x="13" y="221"/>
                  </a:lnTo>
                  <a:lnTo>
                    <a:pt x="58" y="213"/>
                  </a:lnTo>
                  <a:lnTo>
                    <a:pt x="104" y="257"/>
                  </a:lnTo>
                  <a:lnTo>
                    <a:pt x="150" y="323"/>
                  </a:lnTo>
                  <a:lnTo>
                    <a:pt x="195" y="380"/>
                  </a:lnTo>
                  <a:lnTo>
                    <a:pt x="241" y="419"/>
                  </a:lnTo>
                  <a:lnTo>
                    <a:pt x="286" y="422"/>
                  </a:lnTo>
                  <a:lnTo>
                    <a:pt x="332" y="380"/>
                  </a:lnTo>
                  <a:lnTo>
                    <a:pt x="378" y="306"/>
                  </a:lnTo>
                  <a:lnTo>
                    <a:pt x="423" y="217"/>
                  </a:lnTo>
                  <a:lnTo>
                    <a:pt x="469" y="136"/>
                  </a:lnTo>
                  <a:lnTo>
                    <a:pt x="514" y="80"/>
                  </a:lnTo>
                  <a:lnTo>
                    <a:pt x="560" y="52"/>
                  </a:lnTo>
                  <a:lnTo>
                    <a:pt x="606" y="54"/>
                  </a:lnTo>
                  <a:lnTo>
                    <a:pt x="651" y="72"/>
                  </a:lnTo>
                  <a:lnTo>
                    <a:pt x="697" y="92"/>
                  </a:lnTo>
                  <a:lnTo>
                    <a:pt x="743" y="123"/>
                  </a:lnTo>
                  <a:lnTo>
                    <a:pt x="788" y="171"/>
                  </a:lnTo>
                  <a:lnTo>
                    <a:pt x="834" y="229"/>
                  </a:lnTo>
                  <a:lnTo>
                    <a:pt x="879" y="279"/>
                  </a:lnTo>
                  <a:lnTo>
                    <a:pt x="925" y="328"/>
                  </a:lnTo>
                  <a:lnTo>
                    <a:pt x="971" y="366"/>
                  </a:lnTo>
                  <a:lnTo>
                    <a:pt x="1016" y="408"/>
                  </a:lnTo>
                  <a:lnTo>
                    <a:pt x="1062" y="442"/>
                  </a:lnTo>
                  <a:lnTo>
                    <a:pt x="1108" y="462"/>
                  </a:lnTo>
                  <a:lnTo>
                    <a:pt x="1153" y="454"/>
                  </a:lnTo>
                  <a:lnTo>
                    <a:pt x="1199" y="433"/>
                  </a:lnTo>
                  <a:lnTo>
                    <a:pt x="1244" y="402"/>
                  </a:lnTo>
                  <a:lnTo>
                    <a:pt x="1290" y="347"/>
                  </a:lnTo>
                  <a:lnTo>
                    <a:pt x="1336" y="278"/>
                  </a:lnTo>
                  <a:lnTo>
                    <a:pt x="1381" y="204"/>
                  </a:lnTo>
                  <a:lnTo>
                    <a:pt x="1427" y="119"/>
                  </a:lnTo>
                  <a:lnTo>
                    <a:pt x="1472" y="43"/>
                  </a:lnTo>
                  <a:lnTo>
                    <a:pt x="1518" y="0"/>
                  </a:lnTo>
                  <a:lnTo>
                    <a:pt x="1564" y="14"/>
                  </a:lnTo>
                  <a:lnTo>
                    <a:pt x="1609" y="91"/>
                  </a:lnTo>
                  <a:lnTo>
                    <a:pt x="1655" y="187"/>
                  </a:lnTo>
                  <a:lnTo>
                    <a:pt x="1700" y="260"/>
                  </a:lnTo>
                  <a:lnTo>
                    <a:pt x="1746" y="302"/>
                  </a:lnTo>
                  <a:lnTo>
                    <a:pt x="1792" y="280"/>
                  </a:lnTo>
                  <a:lnTo>
                    <a:pt x="1837" y="198"/>
                  </a:lnTo>
                  <a:lnTo>
                    <a:pt x="1850" y="175"/>
                  </a:lnTo>
                </a:path>
              </a:pathLst>
            </a:custGeom>
            <a:noFill/>
            <a:ln w="142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32" name="Freeform 111"/>
            <p:cNvSpPr>
              <a:spLocks/>
            </p:cNvSpPr>
            <p:nvPr/>
          </p:nvSpPr>
          <p:spPr bwMode="auto">
            <a:xfrm>
              <a:off x="2907" y="2604"/>
              <a:ext cx="1850" cy="438"/>
            </a:xfrm>
            <a:custGeom>
              <a:avLst/>
              <a:gdLst>
                <a:gd name="T0" fmla="*/ 0 w 1850"/>
                <a:gd name="T1" fmla="*/ 307 h 438"/>
                <a:gd name="T2" fmla="*/ 13 w 1850"/>
                <a:gd name="T3" fmla="*/ 297 h 438"/>
                <a:gd name="T4" fmla="*/ 58 w 1850"/>
                <a:gd name="T5" fmla="*/ 222 h 438"/>
                <a:gd name="T6" fmla="*/ 104 w 1850"/>
                <a:gd name="T7" fmla="*/ 247 h 438"/>
                <a:gd name="T8" fmla="*/ 150 w 1850"/>
                <a:gd name="T9" fmla="*/ 331 h 438"/>
                <a:gd name="T10" fmla="*/ 195 w 1850"/>
                <a:gd name="T11" fmla="*/ 354 h 438"/>
                <a:gd name="T12" fmla="*/ 241 w 1850"/>
                <a:gd name="T13" fmla="*/ 257 h 438"/>
                <a:gd name="T14" fmla="*/ 286 w 1850"/>
                <a:gd name="T15" fmla="*/ 179 h 438"/>
                <a:gd name="T16" fmla="*/ 332 w 1850"/>
                <a:gd name="T17" fmla="*/ 208 h 438"/>
                <a:gd name="T18" fmla="*/ 378 w 1850"/>
                <a:gd name="T19" fmla="*/ 304 h 438"/>
                <a:gd name="T20" fmla="*/ 423 w 1850"/>
                <a:gd name="T21" fmla="*/ 397 h 438"/>
                <a:gd name="T22" fmla="*/ 469 w 1850"/>
                <a:gd name="T23" fmla="*/ 407 h 438"/>
                <a:gd name="T24" fmla="*/ 514 w 1850"/>
                <a:gd name="T25" fmla="*/ 326 h 438"/>
                <a:gd name="T26" fmla="*/ 560 w 1850"/>
                <a:gd name="T27" fmla="*/ 223 h 438"/>
                <a:gd name="T28" fmla="*/ 606 w 1850"/>
                <a:gd name="T29" fmla="*/ 117 h 438"/>
                <a:gd name="T30" fmla="*/ 651 w 1850"/>
                <a:gd name="T31" fmla="*/ 46 h 438"/>
                <a:gd name="T32" fmla="*/ 697 w 1850"/>
                <a:gd name="T33" fmla="*/ 33 h 438"/>
                <a:gd name="T34" fmla="*/ 743 w 1850"/>
                <a:gd name="T35" fmla="*/ 49 h 438"/>
                <a:gd name="T36" fmla="*/ 788 w 1850"/>
                <a:gd name="T37" fmla="*/ 99 h 438"/>
                <a:gd name="T38" fmla="*/ 834 w 1850"/>
                <a:gd name="T39" fmla="*/ 169 h 438"/>
                <a:gd name="T40" fmla="*/ 879 w 1850"/>
                <a:gd name="T41" fmla="*/ 237 h 438"/>
                <a:gd name="T42" fmla="*/ 925 w 1850"/>
                <a:gd name="T43" fmla="*/ 312 h 438"/>
                <a:gd name="T44" fmla="*/ 971 w 1850"/>
                <a:gd name="T45" fmla="*/ 373 h 438"/>
                <a:gd name="T46" fmla="*/ 1016 w 1850"/>
                <a:gd name="T47" fmla="*/ 415 h 438"/>
                <a:gd name="T48" fmla="*/ 1062 w 1850"/>
                <a:gd name="T49" fmla="*/ 438 h 438"/>
                <a:gd name="T50" fmla="*/ 1108 w 1850"/>
                <a:gd name="T51" fmla="*/ 421 h 438"/>
                <a:gd name="T52" fmla="*/ 1153 w 1850"/>
                <a:gd name="T53" fmla="*/ 367 h 438"/>
                <a:gd name="T54" fmla="*/ 1199 w 1850"/>
                <a:gd name="T55" fmla="*/ 276 h 438"/>
                <a:gd name="T56" fmla="*/ 1244 w 1850"/>
                <a:gd name="T57" fmla="*/ 157 h 438"/>
                <a:gd name="T58" fmla="*/ 1290 w 1850"/>
                <a:gd name="T59" fmla="*/ 51 h 438"/>
                <a:gd name="T60" fmla="*/ 1336 w 1850"/>
                <a:gd name="T61" fmla="*/ 0 h 438"/>
                <a:gd name="T62" fmla="*/ 1381 w 1850"/>
                <a:gd name="T63" fmla="*/ 29 h 438"/>
                <a:gd name="T64" fmla="*/ 1427 w 1850"/>
                <a:gd name="T65" fmla="*/ 133 h 438"/>
                <a:gd name="T66" fmla="*/ 1472 w 1850"/>
                <a:gd name="T67" fmla="*/ 240 h 438"/>
                <a:gd name="T68" fmla="*/ 1518 w 1850"/>
                <a:gd name="T69" fmla="*/ 267 h 438"/>
                <a:gd name="T70" fmla="*/ 1564 w 1850"/>
                <a:gd name="T71" fmla="*/ 177 h 438"/>
                <a:gd name="T72" fmla="*/ 1609 w 1850"/>
                <a:gd name="T73" fmla="*/ 64 h 438"/>
                <a:gd name="T74" fmla="*/ 1655 w 1850"/>
                <a:gd name="T75" fmla="*/ 87 h 438"/>
                <a:gd name="T76" fmla="*/ 1700 w 1850"/>
                <a:gd name="T77" fmla="*/ 197 h 438"/>
                <a:gd name="T78" fmla="*/ 1746 w 1850"/>
                <a:gd name="T79" fmla="*/ 231 h 438"/>
                <a:gd name="T80" fmla="*/ 1792 w 1850"/>
                <a:gd name="T81" fmla="*/ 135 h 438"/>
                <a:gd name="T82" fmla="*/ 1837 w 1850"/>
                <a:gd name="T83" fmla="*/ 74 h 438"/>
                <a:gd name="T84" fmla="*/ 1850 w 1850"/>
                <a:gd name="T85" fmla="*/ 10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0" h="438">
                  <a:moveTo>
                    <a:pt x="0" y="307"/>
                  </a:moveTo>
                  <a:lnTo>
                    <a:pt x="13" y="297"/>
                  </a:lnTo>
                  <a:lnTo>
                    <a:pt x="58" y="222"/>
                  </a:lnTo>
                  <a:lnTo>
                    <a:pt x="104" y="247"/>
                  </a:lnTo>
                  <a:lnTo>
                    <a:pt x="150" y="331"/>
                  </a:lnTo>
                  <a:lnTo>
                    <a:pt x="195" y="354"/>
                  </a:lnTo>
                  <a:lnTo>
                    <a:pt x="241" y="257"/>
                  </a:lnTo>
                  <a:lnTo>
                    <a:pt x="286" y="179"/>
                  </a:lnTo>
                  <a:lnTo>
                    <a:pt x="332" y="208"/>
                  </a:lnTo>
                  <a:lnTo>
                    <a:pt x="378" y="304"/>
                  </a:lnTo>
                  <a:lnTo>
                    <a:pt x="423" y="397"/>
                  </a:lnTo>
                  <a:lnTo>
                    <a:pt x="469" y="407"/>
                  </a:lnTo>
                  <a:lnTo>
                    <a:pt x="514" y="326"/>
                  </a:lnTo>
                  <a:lnTo>
                    <a:pt x="560" y="223"/>
                  </a:lnTo>
                  <a:lnTo>
                    <a:pt x="606" y="117"/>
                  </a:lnTo>
                  <a:lnTo>
                    <a:pt x="651" y="46"/>
                  </a:lnTo>
                  <a:lnTo>
                    <a:pt x="697" y="33"/>
                  </a:lnTo>
                  <a:lnTo>
                    <a:pt x="743" y="49"/>
                  </a:lnTo>
                  <a:lnTo>
                    <a:pt x="788" y="99"/>
                  </a:lnTo>
                  <a:lnTo>
                    <a:pt x="834" y="169"/>
                  </a:lnTo>
                  <a:lnTo>
                    <a:pt x="879" y="237"/>
                  </a:lnTo>
                  <a:lnTo>
                    <a:pt x="925" y="312"/>
                  </a:lnTo>
                  <a:lnTo>
                    <a:pt x="971" y="373"/>
                  </a:lnTo>
                  <a:lnTo>
                    <a:pt x="1016" y="415"/>
                  </a:lnTo>
                  <a:lnTo>
                    <a:pt x="1062" y="438"/>
                  </a:lnTo>
                  <a:lnTo>
                    <a:pt x="1108" y="421"/>
                  </a:lnTo>
                  <a:lnTo>
                    <a:pt x="1153" y="367"/>
                  </a:lnTo>
                  <a:lnTo>
                    <a:pt x="1199" y="276"/>
                  </a:lnTo>
                  <a:lnTo>
                    <a:pt x="1244" y="157"/>
                  </a:lnTo>
                  <a:lnTo>
                    <a:pt x="1290" y="51"/>
                  </a:lnTo>
                  <a:lnTo>
                    <a:pt x="1336" y="0"/>
                  </a:lnTo>
                  <a:lnTo>
                    <a:pt x="1381" y="29"/>
                  </a:lnTo>
                  <a:lnTo>
                    <a:pt x="1427" y="133"/>
                  </a:lnTo>
                  <a:lnTo>
                    <a:pt x="1472" y="240"/>
                  </a:lnTo>
                  <a:lnTo>
                    <a:pt x="1518" y="267"/>
                  </a:lnTo>
                  <a:lnTo>
                    <a:pt x="1564" y="177"/>
                  </a:lnTo>
                  <a:lnTo>
                    <a:pt x="1609" y="64"/>
                  </a:lnTo>
                  <a:lnTo>
                    <a:pt x="1655" y="87"/>
                  </a:lnTo>
                  <a:lnTo>
                    <a:pt x="1700" y="197"/>
                  </a:lnTo>
                  <a:lnTo>
                    <a:pt x="1746" y="231"/>
                  </a:lnTo>
                  <a:lnTo>
                    <a:pt x="1792" y="135"/>
                  </a:lnTo>
                  <a:lnTo>
                    <a:pt x="1837" y="74"/>
                  </a:lnTo>
                  <a:lnTo>
                    <a:pt x="1850" y="104"/>
                  </a:lnTo>
                </a:path>
              </a:pathLst>
            </a:custGeom>
            <a:noFill/>
            <a:ln w="142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33" name="Freeform 112"/>
            <p:cNvSpPr>
              <a:spLocks/>
            </p:cNvSpPr>
            <p:nvPr/>
          </p:nvSpPr>
          <p:spPr bwMode="auto">
            <a:xfrm>
              <a:off x="2907" y="2200"/>
              <a:ext cx="1850" cy="515"/>
            </a:xfrm>
            <a:custGeom>
              <a:avLst/>
              <a:gdLst>
                <a:gd name="T0" fmla="*/ 0 w 1850"/>
                <a:gd name="T1" fmla="*/ 316 h 515"/>
                <a:gd name="T2" fmla="*/ 13 w 1850"/>
                <a:gd name="T3" fmla="*/ 314 h 515"/>
                <a:gd name="T4" fmla="*/ 58 w 1850"/>
                <a:gd name="T5" fmla="*/ 314 h 515"/>
                <a:gd name="T6" fmla="*/ 104 w 1850"/>
                <a:gd name="T7" fmla="*/ 322 h 515"/>
                <a:gd name="T8" fmla="*/ 150 w 1850"/>
                <a:gd name="T9" fmla="*/ 311 h 515"/>
                <a:gd name="T10" fmla="*/ 195 w 1850"/>
                <a:gd name="T11" fmla="*/ 318 h 515"/>
                <a:gd name="T12" fmla="*/ 241 w 1850"/>
                <a:gd name="T13" fmla="*/ 322 h 515"/>
                <a:gd name="T14" fmla="*/ 286 w 1850"/>
                <a:gd name="T15" fmla="*/ 308 h 515"/>
                <a:gd name="T16" fmla="*/ 332 w 1850"/>
                <a:gd name="T17" fmla="*/ 323 h 515"/>
                <a:gd name="T18" fmla="*/ 378 w 1850"/>
                <a:gd name="T19" fmla="*/ 317 h 515"/>
                <a:gd name="T20" fmla="*/ 423 w 1850"/>
                <a:gd name="T21" fmla="*/ 308 h 515"/>
                <a:gd name="T22" fmla="*/ 469 w 1850"/>
                <a:gd name="T23" fmla="*/ 329 h 515"/>
                <a:gd name="T24" fmla="*/ 514 w 1850"/>
                <a:gd name="T25" fmla="*/ 309 h 515"/>
                <a:gd name="T26" fmla="*/ 560 w 1850"/>
                <a:gd name="T27" fmla="*/ 310 h 515"/>
                <a:gd name="T28" fmla="*/ 606 w 1850"/>
                <a:gd name="T29" fmla="*/ 337 h 515"/>
                <a:gd name="T30" fmla="*/ 651 w 1850"/>
                <a:gd name="T31" fmla="*/ 294 h 515"/>
                <a:gd name="T32" fmla="*/ 697 w 1850"/>
                <a:gd name="T33" fmla="*/ 326 h 515"/>
                <a:gd name="T34" fmla="*/ 743 w 1850"/>
                <a:gd name="T35" fmla="*/ 336 h 515"/>
                <a:gd name="T36" fmla="*/ 788 w 1850"/>
                <a:gd name="T37" fmla="*/ 255 h 515"/>
                <a:gd name="T38" fmla="*/ 834 w 1850"/>
                <a:gd name="T39" fmla="*/ 384 h 515"/>
                <a:gd name="T40" fmla="*/ 879 w 1850"/>
                <a:gd name="T41" fmla="*/ 515 h 515"/>
                <a:gd name="T42" fmla="*/ 925 w 1850"/>
                <a:gd name="T43" fmla="*/ 209 h 515"/>
                <a:gd name="T44" fmla="*/ 971 w 1850"/>
                <a:gd name="T45" fmla="*/ 0 h 515"/>
                <a:gd name="T46" fmla="*/ 1016 w 1850"/>
                <a:gd name="T47" fmla="*/ 200 h 515"/>
                <a:gd name="T48" fmla="*/ 1062 w 1850"/>
                <a:gd name="T49" fmla="*/ 224 h 515"/>
                <a:gd name="T50" fmla="*/ 1108 w 1850"/>
                <a:gd name="T51" fmla="*/ 164 h 515"/>
                <a:gd name="T52" fmla="*/ 1153 w 1850"/>
                <a:gd name="T53" fmla="*/ 208 h 515"/>
                <a:gd name="T54" fmla="*/ 1199 w 1850"/>
                <a:gd name="T55" fmla="*/ 195 h 515"/>
                <a:gd name="T56" fmla="*/ 1244 w 1850"/>
                <a:gd name="T57" fmla="*/ 180 h 515"/>
                <a:gd name="T58" fmla="*/ 1290 w 1850"/>
                <a:gd name="T59" fmla="*/ 208 h 515"/>
                <a:gd name="T60" fmla="*/ 1336 w 1850"/>
                <a:gd name="T61" fmla="*/ 186 h 515"/>
                <a:gd name="T62" fmla="*/ 1381 w 1850"/>
                <a:gd name="T63" fmla="*/ 191 h 515"/>
                <a:gd name="T64" fmla="*/ 1427 w 1850"/>
                <a:gd name="T65" fmla="*/ 201 h 515"/>
                <a:gd name="T66" fmla="*/ 1472 w 1850"/>
                <a:gd name="T67" fmla="*/ 186 h 515"/>
                <a:gd name="T68" fmla="*/ 1518 w 1850"/>
                <a:gd name="T69" fmla="*/ 196 h 515"/>
                <a:gd name="T70" fmla="*/ 1564 w 1850"/>
                <a:gd name="T71" fmla="*/ 196 h 515"/>
                <a:gd name="T72" fmla="*/ 1609 w 1850"/>
                <a:gd name="T73" fmla="*/ 187 h 515"/>
                <a:gd name="T74" fmla="*/ 1655 w 1850"/>
                <a:gd name="T75" fmla="*/ 198 h 515"/>
                <a:gd name="T76" fmla="*/ 1700 w 1850"/>
                <a:gd name="T77" fmla="*/ 192 h 515"/>
                <a:gd name="T78" fmla="*/ 1746 w 1850"/>
                <a:gd name="T79" fmla="*/ 191 h 515"/>
                <a:gd name="T80" fmla="*/ 1792 w 1850"/>
                <a:gd name="T81" fmla="*/ 197 h 515"/>
                <a:gd name="T82" fmla="*/ 1837 w 1850"/>
                <a:gd name="T83" fmla="*/ 191 h 515"/>
                <a:gd name="T84" fmla="*/ 1850 w 1850"/>
                <a:gd name="T85" fmla="*/ 192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0" h="515">
                  <a:moveTo>
                    <a:pt x="0" y="316"/>
                  </a:moveTo>
                  <a:lnTo>
                    <a:pt x="13" y="314"/>
                  </a:lnTo>
                  <a:lnTo>
                    <a:pt x="58" y="314"/>
                  </a:lnTo>
                  <a:lnTo>
                    <a:pt x="104" y="322"/>
                  </a:lnTo>
                  <a:lnTo>
                    <a:pt x="150" y="311"/>
                  </a:lnTo>
                  <a:lnTo>
                    <a:pt x="195" y="318"/>
                  </a:lnTo>
                  <a:lnTo>
                    <a:pt x="241" y="322"/>
                  </a:lnTo>
                  <a:lnTo>
                    <a:pt x="286" y="308"/>
                  </a:lnTo>
                  <a:lnTo>
                    <a:pt x="332" y="323"/>
                  </a:lnTo>
                  <a:lnTo>
                    <a:pt x="378" y="317"/>
                  </a:lnTo>
                  <a:lnTo>
                    <a:pt x="423" y="308"/>
                  </a:lnTo>
                  <a:lnTo>
                    <a:pt x="469" y="329"/>
                  </a:lnTo>
                  <a:lnTo>
                    <a:pt x="514" y="309"/>
                  </a:lnTo>
                  <a:lnTo>
                    <a:pt x="560" y="310"/>
                  </a:lnTo>
                  <a:lnTo>
                    <a:pt x="606" y="337"/>
                  </a:lnTo>
                  <a:lnTo>
                    <a:pt x="651" y="294"/>
                  </a:lnTo>
                  <a:lnTo>
                    <a:pt x="697" y="326"/>
                  </a:lnTo>
                  <a:lnTo>
                    <a:pt x="743" y="336"/>
                  </a:lnTo>
                  <a:lnTo>
                    <a:pt x="788" y="255"/>
                  </a:lnTo>
                  <a:lnTo>
                    <a:pt x="834" y="384"/>
                  </a:lnTo>
                  <a:lnTo>
                    <a:pt x="879" y="515"/>
                  </a:lnTo>
                  <a:lnTo>
                    <a:pt x="925" y="209"/>
                  </a:lnTo>
                  <a:lnTo>
                    <a:pt x="971" y="0"/>
                  </a:lnTo>
                  <a:lnTo>
                    <a:pt x="1016" y="200"/>
                  </a:lnTo>
                  <a:lnTo>
                    <a:pt x="1062" y="224"/>
                  </a:lnTo>
                  <a:lnTo>
                    <a:pt x="1108" y="164"/>
                  </a:lnTo>
                  <a:lnTo>
                    <a:pt x="1153" y="208"/>
                  </a:lnTo>
                  <a:lnTo>
                    <a:pt x="1199" y="195"/>
                  </a:lnTo>
                  <a:lnTo>
                    <a:pt x="1244" y="180"/>
                  </a:lnTo>
                  <a:lnTo>
                    <a:pt x="1290" y="208"/>
                  </a:lnTo>
                  <a:lnTo>
                    <a:pt x="1336" y="186"/>
                  </a:lnTo>
                  <a:lnTo>
                    <a:pt x="1381" y="191"/>
                  </a:lnTo>
                  <a:lnTo>
                    <a:pt x="1427" y="201"/>
                  </a:lnTo>
                  <a:lnTo>
                    <a:pt x="1472" y="186"/>
                  </a:lnTo>
                  <a:lnTo>
                    <a:pt x="1518" y="196"/>
                  </a:lnTo>
                  <a:lnTo>
                    <a:pt x="1564" y="196"/>
                  </a:lnTo>
                  <a:lnTo>
                    <a:pt x="1609" y="187"/>
                  </a:lnTo>
                  <a:lnTo>
                    <a:pt x="1655" y="198"/>
                  </a:lnTo>
                  <a:lnTo>
                    <a:pt x="1700" y="192"/>
                  </a:lnTo>
                  <a:lnTo>
                    <a:pt x="1746" y="191"/>
                  </a:lnTo>
                  <a:lnTo>
                    <a:pt x="1792" y="197"/>
                  </a:lnTo>
                  <a:lnTo>
                    <a:pt x="1837" y="191"/>
                  </a:lnTo>
                  <a:lnTo>
                    <a:pt x="1850" y="192"/>
                  </a:lnTo>
                </a:path>
              </a:pathLst>
            </a:custGeom>
            <a:noFill/>
            <a:ln w="142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34" name="Freeform 113"/>
            <p:cNvSpPr>
              <a:spLocks/>
            </p:cNvSpPr>
            <p:nvPr/>
          </p:nvSpPr>
          <p:spPr bwMode="auto">
            <a:xfrm>
              <a:off x="2907" y="1778"/>
              <a:ext cx="1850" cy="606"/>
            </a:xfrm>
            <a:custGeom>
              <a:avLst/>
              <a:gdLst>
                <a:gd name="T0" fmla="*/ 0 w 1850"/>
                <a:gd name="T1" fmla="*/ 400 h 606"/>
                <a:gd name="T2" fmla="*/ 13 w 1850"/>
                <a:gd name="T3" fmla="*/ 424 h 606"/>
                <a:gd name="T4" fmla="*/ 58 w 1850"/>
                <a:gd name="T5" fmla="*/ 421 h 606"/>
                <a:gd name="T6" fmla="*/ 104 w 1850"/>
                <a:gd name="T7" fmla="*/ 329 h 606"/>
                <a:gd name="T8" fmla="*/ 150 w 1850"/>
                <a:gd name="T9" fmla="*/ 274 h 606"/>
                <a:gd name="T10" fmla="*/ 195 w 1850"/>
                <a:gd name="T11" fmla="*/ 339 h 606"/>
                <a:gd name="T12" fmla="*/ 241 w 1850"/>
                <a:gd name="T13" fmla="*/ 441 h 606"/>
                <a:gd name="T14" fmla="*/ 286 w 1850"/>
                <a:gd name="T15" fmla="*/ 464 h 606"/>
                <a:gd name="T16" fmla="*/ 332 w 1850"/>
                <a:gd name="T17" fmla="*/ 407 h 606"/>
                <a:gd name="T18" fmla="*/ 378 w 1850"/>
                <a:gd name="T19" fmla="*/ 309 h 606"/>
                <a:gd name="T20" fmla="*/ 423 w 1850"/>
                <a:gd name="T21" fmla="*/ 233 h 606"/>
                <a:gd name="T22" fmla="*/ 469 w 1850"/>
                <a:gd name="T23" fmla="*/ 230 h 606"/>
                <a:gd name="T24" fmla="*/ 514 w 1850"/>
                <a:gd name="T25" fmla="*/ 297 h 606"/>
                <a:gd name="T26" fmla="*/ 560 w 1850"/>
                <a:gd name="T27" fmla="*/ 401 h 606"/>
                <a:gd name="T28" fmla="*/ 606 w 1850"/>
                <a:gd name="T29" fmla="*/ 502 h 606"/>
                <a:gd name="T30" fmla="*/ 651 w 1850"/>
                <a:gd name="T31" fmla="*/ 571 h 606"/>
                <a:gd name="T32" fmla="*/ 697 w 1850"/>
                <a:gd name="T33" fmla="*/ 606 h 606"/>
                <a:gd name="T34" fmla="*/ 743 w 1850"/>
                <a:gd name="T35" fmla="*/ 605 h 606"/>
                <a:gd name="T36" fmla="*/ 788 w 1850"/>
                <a:gd name="T37" fmla="*/ 569 h 606"/>
                <a:gd name="T38" fmla="*/ 834 w 1850"/>
                <a:gd name="T39" fmla="*/ 512 h 606"/>
                <a:gd name="T40" fmla="*/ 879 w 1850"/>
                <a:gd name="T41" fmla="*/ 442 h 606"/>
                <a:gd name="T42" fmla="*/ 925 w 1850"/>
                <a:gd name="T43" fmla="*/ 356 h 606"/>
                <a:gd name="T44" fmla="*/ 971 w 1850"/>
                <a:gd name="T45" fmla="*/ 267 h 606"/>
                <a:gd name="T46" fmla="*/ 1016 w 1850"/>
                <a:gd name="T47" fmla="*/ 181 h 606"/>
                <a:gd name="T48" fmla="*/ 1062 w 1850"/>
                <a:gd name="T49" fmla="*/ 99 h 606"/>
                <a:gd name="T50" fmla="*/ 1108 w 1850"/>
                <a:gd name="T51" fmla="*/ 32 h 606"/>
                <a:gd name="T52" fmla="*/ 1153 w 1850"/>
                <a:gd name="T53" fmla="*/ 0 h 606"/>
                <a:gd name="T54" fmla="*/ 1199 w 1850"/>
                <a:gd name="T55" fmla="*/ 7 h 606"/>
                <a:gd name="T56" fmla="*/ 1244 w 1850"/>
                <a:gd name="T57" fmla="*/ 56 h 606"/>
                <a:gd name="T58" fmla="*/ 1290 w 1850"/>
                <a:gd name="T59" fmla="*/ 157 h 606"/>
                <a:gd name="T60" fmla="*/ 1336 w 1850"/>
                <a:gd name="T61" fmla="*/ 274 h 606"/>
                <a:gd name="T62" fmla="*/ 1381 w 1850"/>
                <a:gd name="T63" fmla="*/ 360 h 606"/>
                <a:gd name="T64" fmla="*/ 1427 w 1850"/>
                <a:gd name="T65" fmla="*/ 375 h 606"/>
                <a:gd name="T66" fmla="*/ 1472 w 1850"/>
                <a:gd name="T67" fmla="*/ 308 h 606"/>
                <a:gd name="T68" fmla="*/ 1518 w 1850"/>
                <a:gd name="T69" fmla="*/ 206 h 606"/>
                <a:gd name="T70" fmla="*/ 1564 w 1850"/>
                <a:gd name="T71" fmla="*/ 138 h 606"/>
                <a:gd name="T72" fmla="*/ 1609 w 1850"/>
                <a:gd name="T73" fmla="*/ 162 h 606"/>
                <a:gd name="T74" fmla="*/ 1655 w 1850"/>
                <a:gd name="T75" fmla="*/ 280 h 606"/>
                <a:gd name="T76" fmla="*/ 1700 w 1850"/>
                <a:gd name="T77" fmla="*/ 340 h 606"/>
                <a:gd name="T78" fmla="*/ 1746 w 1850"/>
                <a:gd name="T79" fmla="*/ 269 h 606"/>
                <a:gd name="T80" fmla="*/ 1792 w 1850"/>
                <a:gd name="T81" fmla="*/ 174 h 606"/>
                <a:gd name="T82" fmla="*/ 1837 w 1850"/>
                <a:gd name="T83" fmla="*/ 188 h 606"/>
                <a:gd name="T84" fmla="*/ 1850 w 1850"/>
                <a:gd name="T85" fmla="*/ 21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0" h="606">
                  <a:moveTo>
                    <a:pt x="0" y="400"/>
                  </a:moveTo>
                  <a:lnTo>
                    <a:pt x="13" y="424"/>
                  </a:lnTo>
                  <a:lnTo>
                    <a:pt x="58" y="421"/>
                  </a:lnTo>
                  <a:lnTo>
                    <a:pt x="104" y="329"/>
                  </a:lnTo>
                  <a:lnTo>
                    <a:pt x="150" y="274"/>
                  </a:lnTo>
                  <a:lnTo>
                    <a:pt x="195" y="339"/>
                  </a:lnTo>
                  <a:lnTo>
                    <a:pt x="241" y="441"/>
                  </a:lnTo>
                  <a:lnTo>
                    <a:pt x="286" y="464"/>
                  </a:lnTo>
                  <a:lnTo>
                    <a:pt x="332" y="407"/>
                  </a:lnTo>
                  <a:lnTo>
                    <a:pt x="378" y="309"/>
                  </a:lnTo>
                  <a:lnTo>
                    <a:pt x="423" y="233"/>
                  </a:lnTo>
                  <a:lnTo>
                    <a:pt x="469" y="230"/>
                  </a:lnTo>
                  <a:lnTo>
                    <a:pt x="514" y="297"/>
                  </a:lnTo>
                  <a:lnTo>
                    <a:pt x="560" y="401"/>
                  </a:lnTo>
                  <a:lnTo>
                    <a:pt x="606" y="502"/>
                  </a:lnTo>
                  <a:lnTo>
                    <a:pt x="651" y="571"/>
                  </a:lnTo>
                  <a:lnTo>
                    <a:pt x="697" y="606"/>
                  </a:lnTo>
                  <a:lnTo>
                    <a:pt x="743" y="605"/>
                  </a:lnTo>
                  <a:lnTo>
                    <a:pt x="788" y="569"/>
                  </a:lnTo>
                  <a:lnTo>
                    <a:pt x="834" y="512"/>
                  </a:lnTo>
                  <a:lnTo>
                    <a:pt x="879" y="442"/>
                  </a:lnTo>
                  <a:lnTo>
                    <a:pt x="925" y="356"/>
                  </a:lnTo>
                  <a:lnTo>
                    <a:pt x="971" y="267"/>
                  </a:lnTo>
                  <a:lnTo>
                    <a:pt x="1016" y="181"/>
                  </a:lnTo>
                  <a:lnTo>
                    <a:pt x="1062" y="99"/>
                  </a:lnTo>
                  <a:lnTo>
                    <a:pt x="1108" y="32"/>
                  </a:lnTo>
                  <a:lnTo>
                    <a:pt x="1153" y="0"/>
                  </a:lnTo>
                  <a:lnTo>
                    <a:pt x="1199" y="7"/>
                  </a:lnTo>
                  <a:lnTo>
                    <a:pt x="1244" y="56"/>
                  </a:lnTo>
                  <a:lnTo>
                    <a:pt x="1290" y="157"/>
                  </a:lnTo>
                  <a:lnTo>
                    <a:pt x="1336" y="274"/>
                  </a:lnTo>
                  <a:lnTo>
                    <a:pt x="1381" y="360"/>
                  </a:lnTo>
                  <a:lnTo>
                    <a:pt x="1427" y="375"/>
                  </a:lnTo>
                  <a:lnTo>
                    <a:pt x="1472" y="308"/>
                  </a:lnTo>
                  <a:lnTo>
                    <a:pt x="1518" y="206"/>
                  </a:lnTo>
                  <a:lnTo>
                    <a:pt x="1564" y="138"/>
                  </a:lnTo>
                  <a:lnTo>
                    <a:pt x="1609" y="162"/>
                  </a:lnTo>
                  <a:lnTo>
                    <a:pt x="1655" y="280"/>
                  </a:lnTo>
                  <a:lnTo>
                    <a:pt x="1700" y="340"/>
                  </a:lnTo>
                  <a:lnTo>
                    <a:pt x="1746" y="269"/>
                  </a:lnTo>
                  <a:lnTo>
                    <a:pt x="1792" y="174"/>
                  </a:lnTo>
                  <a:lnTo>
                    <a:pt x="1837" y="188"/>
                  </a:lnTo>
                  <a:lnTo>
                    <a:pt x="1850" y="216"/>
                  </a:lnTo>
                </a:path>
              </a:pathLst>
            </a:custGeom>
            <a:noFill/>
            <a:ln w="142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35" name="Freeform 114"/>
            <p:cNvSpPr>
              <a:spLocks/>
            </p:cNvSpPr>
            <p:nvPr/>
          </p:nvSpPr>
          <p:spPr bwMode="auto">
            <a:xfrm>
              <a:off x="2907" y="1395"/>
              <a:ext cx="1850" cy="617"/>
            </a:xfrm>
            <a:custGeom>
              <a:avLst/>
              <a:gdLst>
                <a:gd name="T0" fmla="*/ 0 w 1850"/>
                <a:gd name="T1" fmla="*/ 453 h 617"/>
                <a:gd name="T2" fmla="*/ 13 w 1850"/>
                <a:gd name="T3" fmla="*/ 466 h 617"/>
                <a:gd name="T4" fmla="*/ 58 w 1850"/>
                <a:gd name="T5" fmla="*/ 461 h 617"/>
                <a:gd name="T6" fmla="*/ 104 w 1850"/>
                <a:gd name="T7" fmla="*/ 419 h 617"/>
                <a:gd name="T8" fmla="*/ 150 w 1850"/>
                <a:gd name="T9" fmla="*/ 360 h 617"/>
                <a:gd name="T10" fmla="*/ 195 w 1850"/>
                <a:gd name="T11" fmla="*/ 297 h 617"/>
                <a:gd name="T12" fmla="*/ 241 w 1850"/>
                <a:gd name="T13" fmla="*/ 252 h 617"/>
                <a:gd name="T14" fmla="*/ 286 w 1850"/>
                <a:gd name="T15" fmla="*/ 240 h 617"/>
                <a:gd name="T16" fmla="*/ 332 w 1850"/>
                <a:gd name="T17" fmla="*/ 264 h 617"/>
                <a:gd name="T18" fmla="*/ 378 w 1850"/>
                <a:gd name="T19" fmla="*/ 324 h 617"/>
                <a:gd name="T20" fmla="*/ 423 w 1850"/>
                <a:gd name="T21" fmla="*/ 409 h 617"/>
                <a:gd name="T22" fmla="*/ 469 w 1850"/>
                <a:gd name="T23" fmla="*/ 497 h 617"/>
                <a:gd name="T24" fmla="*/ 514 w 1850"/>
                <a:gd name="T25" fmla="*/ 565 h 617"/>
                <a:gd name="T26" fmla="*/ 560 w 1850"/>
                <a:gd name="T27" fmla="*/ 601 h 617"/>
                <a:gd name="T28" fmla="*/ 606 w 1850"/>
                <a:gd name="T29" fmla="*/ 612 h 617"/>
                <a:gd name="T30" fmla="*/ 651 w 1850"/>
                <a:gd name="T31" fmla="*/ 617 h 617"/>
                <a:gd name="T32" fmla="*/ 697 w 1850"/>
                <a:gd name="T33" fmla="*/ 611 h 617"/>
                <a:gd name="T34" fmla="*/ 743 w 1850"/>
                <a:gd name="T35" fmla="*/ 578 h 617"/>
                <a:gd name="T36" fmla="*/ 788 w 1850"/>
                <a:gd name="T37" fmla="*/ 535 h 617"/>
                <a:gd name="T38" fmla="*/ 834 w 1850"/>
                <a:gd name="T39" fmla="*/ 496 h 617"/>
                <a:gd name="T40" fmla="*/ 879 w 1850"/>
                <a:gd name="T41" fmla="*/ 443 h 617"/>
                <a:gd name="T42" fmla="*/ 925 w 1850"/>
                <a:gd name="T43" fmla="*/ 378 h 617"/>
                <a:gd name="T44" fmla="*/ 971 w 1850"/>
                <a:gd name="T45" fmla="*/ 302 h 617"/>
                <a:gd name="T46" fmla="*/ 1016 w 1850"/>
                <a:gd name="T47" fmla="*/ 245 h 617"/>
                <a:gd name="T48" fmla="*/ 1062 w 1850"/>
                <a:gd name="T49" fmla="*/ 192 h 617"/>
                <a:gd name="T50" fmla="*/ 1108 w 1850"/>
                <a:gd name="T51" fmla="*/ 130 h 617"/>
                <a:gd name="T52" fmla="*/ 1153 w 1850"/>
                <a:gd name="T53" fmla="*/ 73 h 617"/>
                <a:gd name="T54" fmla="*/ 1199 w 1850"/>
                <a:gd name="T55" fmla="*/ 37 h 617"/>
                <a:gd name="T56" fmla="*/ 1244 w 1850"/>
                <a:gd name="T57" fmla="*/ 14 h 617"/>
                <a:gd name="T58" fmla="*/ 1290 w 1850"/>
                <a:gd name="T59" fmla="*/ 0 h 617"/>
                <a:gd name="T60" fmla="*/ 1336 w 1850"/>
                <a:gd name="T61" fmla="*/ 16 h 617"/>
                <a:gd name="T62" fmla="*/ 1381 w 1850"/>
                <a:gd name="T63" fmla="*/ 78 h 617"/>
                <a:gd name="T64" fmla="*/ 1427 w 1850"/>
                <a:gd name="T65" fmla="*/ 166 h 617"/>
                <a:gd name="T66" fmla="*/ 1472 w 1850"/>
                <a:gd name="T67" fmla="*/ 246 h 617"/>
                <a:gd name="T68" fmla="*/ 1518 w 1850"/>
                <a:gd name="T69" fmla="*/ 309 h 617"/>
                <a:gd name="T70" fmla="*/ 1564 w 1850"/>
                <a:gd name="T71" fmla="*/ 356 h 617"/>
                <a:gd name="T72" fmla="*/ 1609 w 1850"/>
                <a:gd name="T73" fmla="*/ 375 h 617"/>
                <a:gd name="T74" fmla="*/ 1655 w 1850"/>
                <a:gd name="T75" fmla="*/ 356 h 617"/>
                <a:gd name="T76" fmla="*/ 1700 w 1850"/>
                <a:gd name="T77" fmla="*/ 303 h 617"/>
                <a:gd name="T78" fmla="*/ 1746 w 1850"/>
                <a:gd name="T79" fmla="*/ 239 h 617"/>
                <a:gd name="T80" fmla="*/ 1792 w 1850"/>
                <a:gd name="T81" fmla="*/ 186 h 617"/>
                <a:gd name="T82" fmla="*/ 1837 w 1850"/>
                <a:gd name="T83" fmla="*/ 163 h 617"/>
                <a:gd name="T84" fmla="*/ 1850 w 1850"/>
                <a:gd name="T85" fmla="*/ 173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0" h="617">
                  <a:moveTo>
                    <a:pt x="0" y="453"/>
                  </a:moveTo>
                  <a:lnTo>
                    <a:pt x="13" y="466"/>
                  </a:lnTo>
                  <a:lnTo>
                    <a:pt x="58" y="461"/>
                  </a:lnTo>
                  <a:lnTo>
                    <a:pt x="104" y="419"/>
                  </a:lnTo>
                  <a:lnTo>
                    <a:pt x="150" y="360"/>
                  </a:lnTo>
                  <a:lnTo>
                    <a:pt x="195" y="297"/>
                  </a:lnTo>
                  <a:lnTo>
                    <a:pt x="241" y="252"/>
                  </a:lnTo>
                  <a:lnTo>
                    <a:pt x="286" y="240"/>
                  </a:lnTo>
                  <a:lnTo>
                    <a:pt x="332" y="264"/>
                  </a:lnTo>
                  <a:lnTo>
                    <a:pt x="378" y="324"/>
                  </a:lnTo>
                  <a:lnTo>
                    <a:pt x="423" y="409"/>
                  </a:lnTo>
                  <a:lnTo>
                    <a:pt x="469" y="497"/>
                  </a:lnTo>
                  <a:lnTo>
                    <a:pt x="514" y="565"/>
                  </a:lnTo>
                  <a:lnTo>
                    <a:pt x="560" y="601"/>
                  </a:lnTo>
                  <a:lnTo>
                    <a:pt x="606" y="612"/>
                  </a:lnTo>
                  <a:lnTo>
                    <a:pt x="651" y="617"/>
                  </a:lnTo>
                  <a:lnTo>
                    <a:pt x="697" y="611"/>
                  </a:lnTo>
                  <a:lnTo>
                    <a:pt x="743" y="578"/>
                  </a:lnTo>
                  <a:lnTo>
                    <a:pt x="788" y="535"/>
                  </a:lnTo>
                  <a:lnTo>
                    <a:pt x="834" y="496"/>
                  </a:lnTo>
                  <a:lnTo>
                    <a:pt x="879" y="443"/>
                  </a:lnTo>
                  <a:lnTo>
                    <a:pt x="925" y="378"/>
                  </a:lnTo>
                  <a:lnTo>
                    <a:pt x="971" y="302"/>
                  </a:lnTo>
                  <a:lnTo>
                    <a:pt x="1016" y="245"/>
                  </a:lnTo>
                  <a:lnTo>
                    <a:pt x="1062" y="192"/>
                  </a:lnTo>
                  <a:lnTo>
                    <a:pt x="1108" y="130"/>
                  </a:lnTo>
                  <a:lnTo>
                    <a:pt x="1153" y="73"/>
                  </a:lnTo>
                  <a:lnTo>
                    <a:pt x="1199" y="37"/>
                  </a:lnTo>
                  <a:lnTo>
                    <a:pt x="1244" y="14"/>
                  </a:lnTo>
                  <a:lnTo>
                    <a:pt x="1290" y="0"/>
                  </a:lnTo>
                  <a:lnTo>
                    <a:pt x="1336" y="16"/>
                  </a:lnTo>
                  <a:lnTo>
                    <a:pt x="1381" y="78"/>
                  </a:lnTo>
                  <a:lnTo>
                    <a:pt x="1427" y="166"/>
                  </a:lnTo>
                  <a:lnTo>
                    <a:pt x="1472" y="246"/>
                  </a:lnTo>
                  <a:lnTo>
                    <a:pt x="1518" y="309"/>
                  </a:lnTo>
                  <a:lnTo>
                    <a:pt x="1564" y="356"/>
                  </a:lnTo>
                  <a:lnTo>
                    <a:pt x="1609" y="375"/>
                  </a:lnTo>
                  <a:lnTo>
                    <a:pt x="1655" y="356"/>
                  </a:lnTo>
                  <a:lnTo>
                    <a:pt x="1700" y="303"/>
                  </a:lnTo>
                  <a:lnTo>
                    <a:pt x="1746" y="239"/>
                  </a:lnTo>
                  <a:lnTo>
                    <a:pt x="1792" y="186"/>
                  </a:lnTo>
                  <a:lnTo>
                    <a:pt x="1837" y="163"/>
                  </a:lnTo>
                  <a:lnTo>
                    <a:pt x="1850" y="173"/>
                  </a:lnTo>
                </a:path>
              </a:pathLst>
            </a:custGeom>
            <a:noFill/>
            <a:ln w="142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36" name="Freeform 115"/>
            <p:cNvSpPr>
              <a:spLocks/>
            </p:cNvSpPr>
            <p:nvPr/>
          </p:nvSpPr>
          <p:spPr bwMode="auto">
            <a:xfrm>
              <a:off x="2907" y="1020"/>
              <a:ext cx="1850" cy="621"/>
            </a:xfrm>
            <a:custGeom>
              <a:avLst/>
              <a:gdLst>
                <a:gd name="T0" fmla="*/ 0 w 1850"/>
                <a:gd name="T1" fmla="*/ 273 h 621"/>
                <a:gd name="T2" fmla="*/ 13 w 1850"/>
                <a:gd name="T3" fmla="*/ 259 h 621"/>
                <a:gd name="T4" fmla="*/ 58 w 1850"/>
                <a:gd name="T5" fmla="*/ 226 h 621"/>
                <a:gd name="T6" fmla="*/ 104 w 1850"/>
                <a:gd name="T7" fmla="*/ 214 h 621"/>
                <a:gd name="T8" fmla="*/ 150 w 1850"/>
                <a:gd name="T9" fmla="*/ 231 h 621"/>
                <a:gd name="T10" fmla="*/ 195 w 1850"/>
                <a:gd name="T11" fmla="*/ 277 h 621"/>
                <a:gd name="T12" fmla="*/ 241 w 1850"/>
                <a:gd name="T13" fmla="*/ 335 h 621"/>
                <a:gd name="T14" fmla="*/ 286 w 1850"/>
                <a:gd name="T15" fmla="*/ 392 h 621"/>
                <a:gd name="T16" fmla="*/ 332 w 1850"/>
                <a:gd name="T17" fmla="*/ 453 h 621"/>
                <a:gd name="T18" fmla="*/ 378 w 1850"/>
                <a:gd name="T19" fmla="*/ 512 h 621"/>
                <a:gd name="T20" fmla="*/ 423 w 1850"/>
                <a:gd name="T21" fmla="*/ 560 h 621"/>
                <a:gd name="T22" fmla="*/ 469 w 1850"/>
                <a:gd name="T23" fmla="*/ 593 h 621"/>
                <a:gd name="T24" fmla="*/ 514 w 1850"/>
                <a:gd name="T25" fmla="*/ 613 h 621"/>
                <a:gd name="T26" fmla="*/ 560 w 1850"/>
                <a:gd name="T27" fmla="*/ 621 h 621"/>
                <a:gd name="T28" fmla="*/ 606 w 1850"/>
                <a:gd name="T29" fmla="*/ 619 h 621"/>
                <a:gd name="T30" fmla="*/ 651 w 1850"/>
                <a:gd name="T31" fmla="*/ 601 h 621"/>
                <a:gd name="T32" fmla="*/ 697 w 1850"/>
                <a:gd name="T33" fmla="*/ 574 h 621"/>
                <a:gd name="T34" fmla="*/ 743 w 1850"/>
                <a:gd name="T35" fmla="*/ 552 h 621"/>
                <a:gd name="T36" fmla="*/ 788 w 1850"/>
                <a:gd name="T37" fmla="*/ 531 h 621"/>
                <a:gd name="T38" fmla="*/ 834 w 1850"/>
                <a:gd name="T39" fmla="*/ 501 h 621"/>
                <a:gd name="T40" fmla="*/ 879 w 1850"/>
                <a:gd name="T41" fmla="*/ 453 h 621"/>
                <a:gd name="T42" fmla="*/ 925 w 1850"/>
                <a:gd name="T43" fmla="*/ 386 h 621"/>
                <a:gd name="T44" fmla="*/ 971 w 1850"/>
                <a:gd name="T45" fmla="*/ 306 h 621"/>
                <a:gd name="T46" fmla="*/ 1016 w 1850"/>
                <a:gd name="T47" fmla="*/ 249 h 621"/>
                <a:gd name="T48" fmla="*/ 1062 w 1850"/>
                <a:gd name="T49" fmla="*/ 218 h 621"/>
                <a:gd name="T50" fmla="*/ 1108 w 1850"/>
                <a:gd name="T51" fmla="*/ 187 h 621"/>
                <a:gd name="T52" fmla="*/ 1153 w 1850"/>
                <a:gd name="T53" fmla="*/ 147 h 621"/>
                <a:gd name="T54" fmla="*/ 1199 w 1850"/>
                <a:gd name="T55" fmla="*/ 103 h 621"/>
                <a:gd name="T56" fmla="*/ 1244 w 1850"/>
                <a:gd name="T57" fmla="*/ 58 h 621"/>
                <a:gd name="T58" fmla="*/ 1290 w 1850"/>
                <a:gd name="T59" fmla="*/ 18 h 621"/>
                <a:gd name="T60" fmla="*/ 1336 w 1850"/>
                <a:gd name="T61" fmla="*/ 0 h 621"/>
                <a:gd name="T62" fmla="*/ 1381 w 1850"/>
                <a:gd name="T63" fmla="*/ 5 h 621"/>
                <a:gd name="T64" fmla="*/ 1427 w 1850"/>
                <a:gd name="T65" fmla="*/ 23 h 621"/>
                <a:gd name="T66" fmla="*/ 1472 w 1850"/>
                <a:gd name="T67" fmla="*/ 58 h 621"/>
                <a:gd name="T68" fmla="*/ 1518 w 1850"/>
                <a:gd name="T69" fmla="*/ 114 h 621"/>
                <a:gd name="T70" fmla="*/ 1564 w 1850"/>
                <a:gd name="T71" fmla="*/ 179 h 621"/>
                <a:gd name="T72" fmla="*/ 1609 w 1850"/>
                <a:gd name="T73" fmla="*/ 248 h 621"/>
                <a:gd name="T74" fmla="*/ 1655 w 1850"/>
                <a:gd name="T75" fmla="*/ 326 h 621"/>
                <a:gd name="T76" fmla="*/ 1700 w 1850"/>
                <a:gd name="T77" fmla="*/ 394 h 621"/>
                <a:gd name="T78" fmla="*/ 1746 w 1850"/>
                <a:gd name="T79" fmla="*/ 427 h 621"/>
                <a:gd name="T80" fmla="*/ 1792 w 1850"/>
                <a:gd name="T81" fmla="*/ 425 h 621"/>
                <a:gd name="T82" fmla="*/ 1837 w 1850"/>
                <a:gd name="T83" fmla="*/ 395 h 621"/>
                <a:gd name="T84" fmla="*/ 1850 w 1850"/>
                <a:gd name="T85" fmla="*/ 382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0" h="621">
                  <a:moveTo>
                    <a:pt x="0" y="273"/>
                  </a:moveTo>
                  <a:lnTo>
                    <a:pt x="13" y="259"/>
                  </a:lnTo>
                  <a:lnTo>
                    <a:pt x="58" y="226"/>
                  </a:lnTo>
                  <a:lnTo>
                    <a:pt x="104" y="214"/>
                  </a:lnTo>
                  <a:lnTo>
                    <a:pt x="150" y="231"/>
                  </a:lnTo>
                  <a:lnTo>
                    <a:pt x="195" y="277"/>
                  </a:lnTo>
                  <a:lnTo>
                    <a:pt x="241" y="335"/>
                  </a:lnTo>
                  <a:lnTo>
                    <a:pt x="286" y="392"/>
                  </a:lnTo>
                  <a:lnTo>
                    <a:pt x="332" y="453"/>
                  </a:lnTo>
                  <a:lnTo>
                    <a:pt x="378" y="512"/>
                  </a:lnTo>
                  <a:lnTo>
                    <a:pt x="423" y="560"/>
                  </a:lnTo>
                  <a:lnTo>
                    <a:pt x="469" y="593"/>
                  </a:lnTo>
                  <a:lnTo>
                    <a:pt x="514" y="613"/>
                  </a:lnTo>
                  <a:lnTo>
                    <a:pt x="560" y="621"/>
                  </a:lnTo>
                  <a:lnTo>
                    <a:pt x="606" y="619"/>
                  </a:lnTo>
                  <a:lnTo>
                    <a:pt x="651" y="601"/>
                  </a:lnTo>
                  <a:lnTo>
                    <a:pt x="697" y="574"/>
                  </a:lnTo>
                  <a:lnTo>
                    <a:pt x="743" y="552"/>
                  </a:lnTo>
                  <a:lnTo>
                    <a:pt x="788" y="531"/>
                  </a:lnTo>
                  <a:lnTo>
                    <a:pt x="834" y="501"/>
                  </a:lnTo>
                  <a:lnTo>
                    <a:pt x="879" y="453"/>
                  </a:lnTo>
                  <a:lnTo>
                    <a:pt x="925" y="386"/>
                  </a:lnTo>
                  <a:lnTo>
                    <a:pt x="971" y="306"/>
                  </a:lnTo>
                  <a:lnTo>
                    <a:pt x="1016" y="249"/>
                  </a:lnTo>
                  <a:lnTo>
                    <a:pt x="1062" y="218"/>
                  </a:lnTo>
                  <a:lnTo>
                    <a:pt x="1108" y="187"/>
                  </a:lnTo>
                  <a:lnTo>
                    <a:pt x="1153" y="147"/>
                  </a:lnTo>
                  <a:lnTo>
                    <a:pt x="1199" y="103"/>
                  </a:lnTo>
                  <a:lnTo>
                    <a:pt x="1244" y="58"/>
                  </a:lnTo>
                  <a:lnTo>
                    <a:pt x="1290" y="18"/>
                  </a:lnTo>
                  <a:lnTo>
                    <a:pt x="1336" y="0"/>
                  </a:lnTo>
                  <a:lnTo>
                    <a:pt x="1381" y="5"/>
                  </a:lnTo>
                  <a:lnTo>
                    <a:pt x="1427" y="23"/>
                  </a:lnTo>
                  <a:lnTo>
                    <a:pt x="1472" y="58"/>
                  </a:lnTo>
                  <a:lnTo>
                    <a:pt x="1518" y="114"/>
                  </a:lnTo>
                  <a:lnTo>
                    <a:pt x="1564" y="179"/>
                  </a:lnTo>
                  <a:lnTo>
                    <a:pt x="1609" y="248"/>
                  </a:lnTo>
                  <a:lnTo>
                    <a:pt x="1655" y="326"/>
                  </a:lnTo>
                  <a:lnTo>
                    <a:pt x="1700" y="394"/>
                  </a:lnTo>
                  <a:lnTo>
                    <a:pt x="1746" y="427"/>
                  </a:lnTo>
                  <a:lnTo>
                    <a:pt x="1792" y="425"/>
                  </a:lnTo>
                  <a:lnTo>
                    <a:pt x="1837" y="395"/>
                  </a:lnTo>
                  <a:lnTo>
                    <a:pt x="1850" y="382"/>
                  </a:lnTo>
                </a:path>
              </a:pathLst>
            </a:custGeom>
            <a:noFill/>
            <a:ln w="142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37" name="Freeform 116"/>
            <p:cNvSpPr>
              <a:spLocks/>
            </p:cNvSpPr>
            <p:nvPr/>
          </p:nvSpPr>
          <p:spPr bwMode="auto">
            <a:xfrm>
              <a:off x="2907" y="3444"/>
              <a:ext cx="1850" cy="221"/>
            </a:xfrm>
            <a:custGeom>
              <a:avLst/>
              <a:gdLst>
                <a:gd name="T0" fmla="*/ 0 w 1850"/>
                <a:gd name="T1" fmla="*/ 137 h 221"/>
                <a:gd name="T2" fmla="*/ 13 w 1850"/>
                <a:gd name="T3" fmla="*/ 134 h 221"/>
                <a:gd name="T4" fmla="*/ 58 w 1850"/>
                <a:gd name="T5" fmla="*/ 150 h 221"/>
                <a:gd name="T6" fmla="*/ 104 w 1850"/>
                <a:gd name="T7" fmla="*/ 170 h 221"/>
                <a:gd name="T8" fmla="*/ 150 w 1850"/>
                <a:gd name="T9" fmla="*/ 193 h 221"/>
                <a:gd name="T10" fmla="*/ 195 w 1850"/>
                <a:gd name="T11" fmla="*/ 206 h 221"/>
                <a:gd name="T12" fmla="*/ 241 w 1850"/>
                <a:gd name="T13" fmla="*/ 209 h 221"/>
                <a:gd name="T14" fmla="*/ 286 w 1850"/>
                <a:gd name="T15" fmla="*/ 195 h 221"/>
                <a:gd name="T16" fmla="*/ 332 w 1850"/>
                <a:gd name="T17" fmla="*/ 170 h 221"/>
                <a:gd name="T18" fmla="*/ 378 w 1850"/>
                <a:gd name="T19" fmla="*/ 127 h 221"/>
                <a:gd name="T20" fmla="*/ 423 w 1850"/>
                <a:gd name="T21" fmla="*/ 86 h 221"/>
                <a:gd name="T22" fmla="*/ 469 w 1850"/>
                <a:gd name="T23" fmla="*/ 54 h 221"/>
                <a:gd name="T24" fmla="*/ 514 w 1850"/>
                <a:gd name="T25" fmla="*/ 27 h 221"/>
                <a:gd name="T26" fmla="*/ 560 w 1850"/>
                <a:gd name="T27" fmla="*/ 10 h 221"/>
                <a:gd name="T28" fmla="*/ 606 w 1850"/>
                <a:gd name="T29" fmla="*/ 3 h 221"/>
                <a:gd name="T30" fmla="*/ 651 w 1850"/>
                <a:gd name="T31" fmla="*/ 0 h 221"/>
                <a:gd name="T32" fmla="*/ 697 w 1850"/>
                <a:gd name="T33" fmla="*/ 22 h 221"/>
                <a:gd name="T34" fmla="*/ 743 w 1850"/>
                <a:gd name="T35" fmla="*/ 34 h 221"/>
                <a:gd name="T36" fmla="*/ 788 w 1850"/>
                <a:gd name="T37" fmla="*/ 68 h 221"/>
                <a:gd name="T38" fmla="*/ 834 w 1850"/>
                <a:gd name="T39" fmla="*/ 85 h 221"/>
                <a:gd name="T40" fmla="*/ 879 w 1850"/>
                <a:gd name="T41" fmla="*/ 117 h 221"/>
                <a:gd name="T42" fmla="*/ 925 w 1850"/>
                <a:gd name="T43" fmla="*/ 141 h 221"/>
                <a:gd name="T44" fmla="*/ 971 w 1850"/>
                <a:gd name="T45" fmla="*/ 172 h 221"/>
                <a:gd name="T46" fmla="*/ 1016 w 1850"/>
                <a:gd name="T47" fmla="*/ 197 h 221"/>
                <a:gd name="T48" fmla="*/ 1062 w 1850"/>
                <a:gd name="T49" fmla="*/ 221 h 221"/>
                <a:gd name="T50" fmla="*/ 1108 w 1850"/>
                <a:gd name="T51" fmla="*/ 220 h 221"/>
                <a:gd name="T52" fmla="*/ 1153 w 1850"/>
                <a:gd name="T53" fmla="*/ 220 h 221"/>
                <a:gd name="T54" fmla="*/ 1199 w 1850"/>
                <a:gd name="T55" fmla="*/ 198 h 221"/>
                <a:gd name="T56" fmla="*/ 1244 w 1850"/>
                <a:gd name="T57" fmla="*/ 162 h 221"/>
                <a:gd name="T58" fmla="*/ 1290 w 1850"/>
                <a:gd name="T59" fmla="*/ 126 h 221"/>
                <a:gd name="T60" fmla="*/ 1336 w 1850"/>
                <a:gd name="T61" fmla="*/ 81 h 221"/>
                <a:gd name="T62" fmla="*/ 1381 w 1850"/>
                <a:gd name="T63" fmla="*/ 37 h 221"/>
                <a:gd name="T64" fmla="*/ 1427 w 1850"/>
                <a:gd name="T65" fmla="*/ 18 h 221"/>
                <a:gd name="T66" fmla="*/ 1472 w 1850"/>
                <a:gd name="T67" fmla="*/ 4 h 221"/>
                <a:gd name="T68" fmla="*/ 1518 w 1850"/>
                <a:gd name="T69" fmla="*/ 9 h 221"/>
                <a:gd name="T70" fmla="*/ 1564 w 1850"/>
                <a:gd name="T71" fmla="*/ 24 h 221"/>
                <a:gd name="T72" fmla="*/ 1609 w 1850"/>
                <a:gd name="T73" fmla="*/ 55 h 221"/>
                <a:gd name="T74" fmla="*/ 1655 w 1850"/>
                <a:gd name="T75" fmla="*/ 74 h 221"/>
                <a:gd name="T76" fmla="*/ 1700 w 1850"/>
                <a:gd name="T77" fmla="*/ 80 h 221"/>
                <a:gd name="T78" fmla="*/ 1746 w 1850"/>
                <a:gd name="T79" fmla="*/ 69 h 221"/>
                <a:gd name="T80" fmla="*/ 1792 w 1850"/>
                <a:gd name="T81" fmla="*/ 48 h 221"/>
                <a:gd name="T82" fmla="*/ 1837 w 1850"/>
                <a:gd name="T83" fmla="*/ 37 h 221"/>
                <a:gd name="T84" fmla="*/ 1850 w 1850"/>
                <a:gd name="T8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0" h="221">
                  <a:moveTo>
                    <a:pt x="0" y="137"/>
                  </a:moveTo>
                  <a:lnTo>
                    <a:pt x="13" y="134"/>
                  </a:lnTo>
                  <a:lnTo>
                    <a:pt x="58" y="150"/>
                  </a:lnTo>
                  <a:lnTo>
                    <a:pt x="104" y="170"/>
                  </a:lnTo>
                  <a:lnTo>
                    <a:pt x="150" y="193"/>
                  </a:lnTo>
                  <a:lnTo>
                    <a:pt x="195" y="206"/>
                  </a:lnTo>
                  <a:lnTo>
                    <a:pt x="241" y="209"/>
                  </a:lnTo>
                  <a:lnTo>
                    <a:pt x="286" y="195"/>
                  </a:lnTo>
                  <a:lnTo>
                    <a:pt x="332" y="170"/>
                  </a:lnTo>
                  <a:lnTo>
                    <a:pt x="378" y="127"/>
                  </a:lnTo>
                  <a:lnTo>
                    <a:pt x="423" y="86"/>
                  </a:lnTo>
                  <a:lnTo>
                    <a:pt x="469" y="54"/>
                  </a:lnTo>
                  <a:lnTo>
                    <a:pt x="514" y="27"/>
                  </a:lnTo>
                  <a:lnTo>
                    <a:pt x="560" y="10"/>
                  </a:lnTo>
                  <a:lnTo>
                    <a:pt x="606" y="3"/>
                  </a:lnTo>
                  <a:lnTo>
                    <a:pt x="651" y="0"/>
                  </a:lnTo>
                  <a:lnTo>
                    <a:pt x="697" y="22"/>
                  </a:lnTo>
                  <a:lnTo>
                    <a:pt x="743" y="34"/>
                  </a:lnTo>
                  <a:lnTo>
                    <a:pt x="788" y="68"/>
                  </a:lnTo>
                  <a:lnTo>
                    <a:pt x="834" y="85"/>
                  </a:lnTo>
                  <a:lnTo>
                    <a:pt x="879" y="117"/>
                  </a:lnTo>
                  <a:lnTo>
                    <a:pt x="925" y="141"/>
                  </a:lnTo>
                  <a:lnTo>
                    <a:pt x="971" y="172"/>
                  </a:lnTo>
                  <a:lnTo>
                    <a:pt x="1016" y="197"/>
                  </a:lnTo>
                  <a:lnTo>
                    <a:pt x="1062" y="221"/>
                  </a:lnTo>
                  <a:lnTo>
                    <a:pt x="1108" y="220"/>
                  </a:lnTo>
                  <a:lnTo>
                    <a:pt x="1153" y="220"/>
                  </a:lnTo>
                  <a:lnTo>
                    <a:pt x="1199" y="198"/>
                  </a:lnTo>
                  <a:lnTo>
                    <a:pt x="1244" y="162"/>
                  </a:lnTo>
                  <a:lnTo>
                    <a:pt x="1290" y="126"/>
                  </a:lnTo>
                  <a:lnTo>
                    <a:pt x="1336" y="81"/>
                  </a:lnTo>
                  <a:lnTo>
                    <a:pt x="1381" y="37"/>
                  </a:lnTo>
                  <a:lnTo>
                    <a:pt x="1427" y="18"/>
                  </a:lnTo>
                  <a:lnTo>
                    <a:pt x="1472" y="4"/>
                  </a:lnTo>
                  <a:lnTo>
                    <a:pt x="1518" y="9"/>
                  </a:lnTo>
                  <a:lnTo>
                    <a:pt x="1564" y="24"/>
                  </a:lnTo>
                  <a:lnTo>
                    <a:pt x="1609" y="55"/>
                  </a:lnTo>
                  <a:lnTo>
                    <a:pt x="1655" y="74"/>
                  </a:lnTo>
                  <a:lnTo>
                    <a:pt x="1700" y="80"/>
                  </a:lnTo>
                  <a:lnTo>
                    <a:pt x="1746" y="69"/>
                  </a:lnTo>
                  <a:lnTo>
                    <a:pt x="1792" y="48"/>
                  </a:lnTo>
                  <a:lnTo>
                    <a:pt x="1837" y="37"/>
                  </a:lnTo>
                  <a:lnTo>
                    <a:pt x="1850" y="38"/>
                  </a:lnTo>
                </a:path>
              </a:pathLst>
            </a:custGeom>
            <a:noFill/>
            <a:ln w="142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38" name="Freeform 117"/>
            <p:cNvSpPr>
              <a:spLocks/>
            </p:cNvSpPr>
            <p:nvPr/>
          </p:nvSpPr>
          <p:spPr bwMode="auto">
            <a:xfrm>
              <a:off x="2907" y="3080"/>
              <a:ext cx="1850" cy="208"/>
            </a:xfrm>
            <a:custGeom>
              <a:avLst/>
              <a:gdLst>
                <a:gd name="T0" fmla="*/ 0 w 1850"/>
                <a:gd name="T1" fmla="*/ 157 h 208"/>
                <a:gd name="T2" fmla="*/ 13 w 1850"/>
                <a:gd name="T3" fmla="*/ 156 h 208"/>
                <a:gd name="T4" fmla="*/ 58 w 1850"/>
                <a:gd name="T5" fmla="*/ 157 h 208"/>
                <a:gd name="T6" fmla="*/ 104 w 1850"/>
                <a:gd name="T7" fmla="*/ 153 h 208"/>
                <a:gd name="T8" fmla="*/ 150 w 1850"/>
                <a:gd name="T9" fmla="*/ 144 h 208"/>
                <a:gd name="T10" fmla="*/ 195 w 1850"/>
                <a:gd name="T11" fmla="*/ 155 h 208"/>
                <a:gd name="T12" fmla="*/ 241 w 1850"/>
                <a:gd name="T13" fmla="*/ 164 h 208"/>
                <a:gd name="T14" fmla="*/ 286 w 1850"/>
                <a:gd name="T15" fmla="*/ 200 h 208"/>
                <a:gd name="T16" fmla="*/ 332 w 1850"/>
                <a:gd name="T17" fmla="*/ 202 h 208"/>
                <a:gd name="T18" fmla="*/ 378 w 1850"/>
                <a:gd name="T19" fmla="*/ 199 h 208"/>
                <a:gd name="T20" fmla="*/ 423 w 1850"/>
                <a:gd name="T21" fmla="*/ 162 h 208"/>
                <a:gd name="T22" fmla="*/ 469 w 1850"/>
                <a:gd name="T23" fmla="*/ 103 h 208"/>
                <a:gd name="T24" fmla="*/ 514 w 1850"/>
                <a:gd name="T25" fmla="*/ 68 h 208"/>
                <a:gd name="T26" fmla="*/ 560 w 1850"/>
                <a:gd name="T27" fmla="*/ 34 h 208"/>
                <a:gd name="T28" fmla="*/ 606 w 1850"/>
                <a:gd name="T29" fmla="*/ 17 h 208"/>
                <a:gd name="T30" fmla="*/ 651 w 1850"/>
                <a:gd name="T31" fmla="*/ 0 h 208"/>
                <a:gd name="T32" fmla="*/ 697 w 1850"/>
                <a:gd name="T33" fmla="*/ 10 h 208"/>
                <a:gd name="T34" fmla="*/ 743 w 1850"/>
                <a:gd name="T35" fmla="*/ 24 h 208"/>
                <a:gd name="T36" fmla="*/ 788 w 1850"/>
                <a:gd name="T37" fmla="*/ 54 h 208"/>
                <a:gd name="T38" fmla="*/ 834 w 1850"/>
                <a:gd name="T39" fmla="*/ 91 h 208"/>
                <a:gd name="T40" fmla="*/ 879 w 1850"/>
                <a:gd name="T41" fmla="*/ 119 h 208"/>
                <a:gd name="T42" fmla="*/ 925 w 1850"/>
                <a:gd name="T43" fmla="*/ 149 h 208"/>
                <a:gd name="T44" fmla="*/ 971 w 1850"/>
                <a:gd name="T45" fmla="*/ 184 h 208"/>
                <a:gd name="T46" fmla="*/ 1016 w 1850"/>
                <a:gd name="T47" fmla="*/ 207 h 208"/>
                <a:gd name="T48" fmla="*/ 1062 w 1850"/>
                <a:gd name="T49" fmla="*/ 208 h 208"/>
                <a:gd name="T50" fmla="*/ 1108 w 1850"/>
                <a:gd name="T51" fmla="*/ 201 h 208"/>
                <a:gd name="T52" fmla="*/ 1153 w 1850"/>
                <a:gd name="T53" fmla="*/ 180 h 208"/>
                <a:gd name="T54" fmla="*/ 1199 w 1850"/>
                <a:gd name="T55" fmla="*/ 128 h 208"/>
                <a:gd name="T56" fmla="*/ 1244 w 1850"/>
                <a:gd name="T57" fmla="*/ 94 h 208"/>
                <a:gd name="T58" fmla="*/ 1290 w 1850"/>
                <a:gd name="T59" fmla="*/ 46 h 208"/>
                <a:gd name="T60" fmla="*/ 1336 w 1850"/>
                <a:gd name="T61" fmla="*/ 30 h 208"/>
                <a:gd name="T62" fmla="*/ 1381 w 1850"/>
                <a:gd name="T63" fmla="*/ 18 h 208"/>
                <a:gd name="T64" fmla="*/ 1427 w 1850"/>
                <a:gd name="T65" fmla="*/ 25 h 208"/>
                <a:gd name="T66" fmla="*/ 1472 w 1850"/>
                <a:gd name="T67" fmla="*/ 54 h 208"/>
                <a:gd name="T68" fmla="*/ 1518 w 1850"/>
                <a:gd name="T69" fmla="*/ 69 h 208"/>
                <a:gd name="T70" fmla="*/ 1564 w 1850"/>
                <a:gd name="T71" fmla="*/ 54 h 208"/>
                <a:gd name="T72" fmla="*/ 1609 w 1850"/>
                <a:gd name="T73" fmla="*/ 48 h 208"/>
                <a:gd name="T74" fmla="*/ 1655 w 1850"/>
                <a:gd name="T75" fmla="*/ 45 h 208"/>
                <a:gd name="T76" fmla="*/ 1700 w 1850"/>
                <a:gd name="T77" fmla="*/ 43 h 208"/>
                <a:gd name="T78" fmla="*/ 1746 w 1850"/>
                <a:gd name="T79" fmla="*/ 50 h 208"/>
                <a:gd name="T80" fmla="*/ 1792 w 1850"/>
                <a:gd name="T81" fmla="*/ 57 h 208"/>
                <a:gd name="T82" fmla="*/ 1837 w 1850"/>
                <a:gd name="T83" fmla="*/ 58 h 208"/>
                <a:gd name="T84" fmla="*/ 1850 w 1850"/>
                <a:gd name="T85" fmla="*/ 5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0" h="208">
                  <a:moveTo>
                    <a:pt x="0" y="157"/>
                  </a:moveTo>
                  <a:lnTo>
                    <a:pt x="13" y="156"/>
                  </a:lnTo>
                  <a:lnTo>
                    <a:pt x="58" y="157"/>
                  </a:lnTo>
                  <a:lnTo>
                    <a:pt x="104" y="153"/>
                  </a:lnTo>
                  <a:lnTo>
                    <a:pt x="150" y="144"/>
                  </a:lnTo>
                  <a:lnTo>
                    <a:pt x="195" y="155"/>
                  </a:lnTo>
                  <a:lnTo>
                    <a:pt x="241" y="164"/>
                  </a:lnTo>
                  <a:lnTo>
                    <a:pt x="286" y="200"/>
                  </a:lnTo>
                  <a:lnTo>
                    <a:pt x="332" y="202"/>
                  </a:lnTo>
                  <a:lnTo>
                    <a:pt x="378" y="199"/>
                  </a:lnTo>
                  <a:lnTo>
                    <a:pt x="423" y="162"/>
                  </a:lnTo>
                  <a:lnTo>
                    <a:pt x="469" y="103"/>
                  </a:lnTo>
                  <a:lnTo>
                    <a:pt x="514" y="68"/>
                  </a:lnTo>
                  <a:lnTo>
                    <a:pt x="560" y="34"/>
                  </a:lnTo>
                  <a:lnTo>
                    <a:pt x="606" y="17"/>
                  </a:lnTo>
                  <a:lnTo>
                    <a:pt x="651" y="0"/>
                  </a:lnTo>
                  <a:lnTo>
                    <a:pt x="697" y="10"/>
                  </a:lnTo>
                  <a:lnTo>
                    <a:pt x="743" y="24"/>
                  </a:lnTo>
                  <a:lnTo>
                    <a:pt x="788" y="54"/>
                  </a:lnTo>
                  <a:lnTo>
                    <a:pt x="834" y="91"/>
                  </a:lnTo>
                  <a:lnTo>
                    <a:pt x="879" y="119"/>
                  </a:lnTo>
                  <a:lnTo>
                    <a:pt x="925" y="149"/>
                  </a:lnTo>
                  <a:lnTo>
                    <a:pt x="971" y="184"/>
                  </a:lnTo>
                  <a:lnTo>
                    <a:pt x="1016" y="207"/>
                  </a:lnTo>
                  <a:lnTo>
                    <a:pt x="1062" y="208"/>
                  </a:lnTo>
                  <a:lnTo>
                    <a:pt x="1108" y="201"/>
                  </a:lnTo>
                  <a:lnTo>
                    <a:pt x="1153" y="180"/>
                  </a:lnTo>
                  <a:lnTo>
                    <a:pt x="1199" y="128"/>
                  </a:lnTo>
                  <a:lnTo>
                    <a:pt x="1244" y="94"/>
                  </a:lnTo>
                  <a:lnTo>
                    <a:pt x="1290" y="46"/>
                  </a:lnTo>
                  <a:lnTo>
                    <a:pt x="1336" y="30"/>
                  </a:lnTo>
                  <a:lnTo>
                    <a:pt x="1381" y="18"/>
                  </a:lnTo>
                  <a:lnTo>
                    <a:pt x="1427" y="25"/>
                  </a:lnTo>
                  <a:lnTo>
                    <a:pt x="1472" y="54"/>
                  </a:lnTo>
                  <a:lnTo>
                    <a:pt x="1518" y="69"/>
                  </a:lnTo>
                  <a:lnTo>
                    <a:pt x="1564" y="54"/>
                  </a:lnTo>
                  <a:lnTo>
                    <a:pt x="1609" y="48"/>
                  </a:lnTo>
                  <a:lnTo>
                    <a:pt x="1655" y="45"/>
                  </a:lnTo>
                  <a:lnTo>
                    <a:pt x="1700" y="43"/>
                  </a:lnTo>
                  <a:lnTo>
                    <a:pt x="1746" y="50"/>
                  </a:lnTo>
                  <a:lnTo>
                    <a:pt x="1792" y="57"/>
                  </a:lnTo>
                  <a:lnTo>
                    <a:pt x="1837" y="58"/>
                  </a:lnTo>
                  <a:lnTo>
                    <a:pt x="1850" y="55"/>
                  </a:lnTo>
                </a:path>
              </a:pathLst>
            </a:custGeom>
            <a:noFill/>
            <a:ln w="142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39" name="Freeform 118"/>
            <p:cNvSpPr>
              <a:spLocks/>
            </p:cNvSpPr>
            <p:nvPr/>
          </p:nvSpPr>
          <p:spPr bwMode="auto">
            <a:xfrm>
              <a:off x="2907" y="2710"/>
              <a:ext cx="1850" cy="189"/>
            </a:xfrm>
            <a:custGeom>
              <a:avLst/>
              <a:gdLst>
                <a:gd name="T0" fmla="*/ 0 w 1850"/>
                <a:gd name="T1" fmla="*/ 168 h 189"/>
                <a:gd name="T2" fmla="*/ 13 w 1850"/>
                <a:gd name="T3" fmla="*/ 166 h 189"/>
                <a:gd name="T4" fmla="*/ 58 w 1850"/>
                <a:gd name="T5" fmla="*/ 174 h 189"/>
                <a:gd name="T6" fmla="*/ 104 w 1850"/>
                <a:gd name="T7" fmla="*/ 170 h 189"/>
                <a:gd name="T8" fmla="*/ 150 w 1850"/>
                <a:gd name="T9" fmla="*/ 166 h 189"/>
                <a:gd name="T10" fmla="*/ 195 w 1850"/>
                <a:gd name="T11" fmla="*/ 169 h 189"/>
                <a:gd name="T12" fmla="*/ 241 w 1850"/>
                <a:gd name="T13" fmla="*/ 169 h 189"/>
                <a:gd name="T14" fmla="*/ 286 w 1850"/>
                <a:gd name="T15" fmla="*/ 172 h 189"/>
                <a:gd name="T16" fmla="*/ 332 w 1850"/>
                <a:gd name="T17" fmla="*/ 167 h 189"/>
                <a:gd name="T18" fmla="*/ 378 w 1850"/>
                <a:gd name="T19" fmla="*/ 164 h 189"/>
                <a:gd name="T20" fmla="*/ 423 w 1850"/>
                <a:gd name="T21" fmla="*/ 176 h 189"/>
                <a:gd name="T22" fmla="*/ 469 w 1850"/>
                <a:gd name="T23" fmla="*/ 176 h 189"/>
                <a:gd name="T24" fmla="*/ 514 w 1850"/>
                <a:gd name="T25" fmla="*/ 177 h 189"/>
                <a:gd name="T26" fmla="*/ 560 w 1850"/>
                <a:gd name="T27" fmla="*/ 145 h 189"/>
                <a:gd name="T28" fmla="*/ 606 w 1850"/>
                <a:gd name="T29" fmla="*/ 100 h 189"/>
                <a:gd name="T30" fmla="*/ 651 w 1850"/>
                <a:gd name="T31" fmla="*/ 48 h 189"/>
                <a:gd name="T32" fmla="*/ 697 w 1850"/>
                <a:gd name="T33" fmla="*/ 11 h 189"/>
                <a:gd name="T34" fmla="*/ 743 w 1850"/>
                <a:gd name="T35" fmla="*/ 0 h 189"/>
                <a:gd name="T36" fmla="*/ 788 w 1850"/>
                <a:gd name="T37" fmla="*/ 23 h 189"/>
                <a:gd name="T38" fmla="*/ 834 w 1850"/>
                <a:gd name="T39" fmla="*/ 88 h 189"/>
                <a:gd name="T40" fmla="*/ 879 w 1850"/>
                <a:gd name="T41" fmla="*/ 135 h 189"/>
                <a:gd name="T42" fmla="*/ 925 w 1850"/>
                <a:gd name="T43" fmla="*/ 164 h 189"/>
                <a:gd name="T44" fmla="*/ 971 w 1850"/>
                <a:gd name="T45" fmla="*/ 179 h 189"/>
                <a:gd name="T46" fmla="*/ 1016 w 1850"/>
                <a:gd name="T47" fmla="*/ 189 h 189"/>
                <a:gd name="T48" fmla="*/ 1062 w 1850"/>
                <a:gd name="T49" fmla="*/ 172 h 189"/>
                <a:gd name="T50" fmla="*/ 1108 w 1850"/>
                <a:gd name="T51" fmla="*/ 144 h 189"/>
                <a:gd name="T52" fmla="*/ 1153 w 1850"/>
                <a:gd name="T53" fmla="*/ 97 h 189"/>
                <a:gd name="T54" fmla="*/ 1199 w 1850"/>
                <a:gd name="T55" fmla="*/ 64 h 189"/>
                <a:gd name="T56" fmla="*/ 1244 w 1850"/>
                <a:gd name="T57" fmla="*/ 37 h 189"/>
                <a:gd name="T58" fmla="*/ 1290 w 1850"/>
                <a:gd name="T59" fmla="*/ 57 h 189"/>
                <a:gd name="T60" fmla="*/ 1336 w 1850"/>
                <a:gd name="T61" fmla="*/ 65 h 189"/>
                <a:gd name="T62" fmla="*/ 1381 w 1850"/>
                <a:gd name="T63" fmla="*/ 64 h 189"/>
                <a:gd name="T64" fmla="*/ 1427 w 1850"/>
                <a:gd name="T65" fmla="*/ 69 h 189"/>
                <a:gd name="T66" fmla="*/ 1472 w 1850"/>
                <a:gd name="T67" fmla="*/ 42 h 189"/>
                <a:gd name="T68" fmla="*/ 1518 w 1850"/>
                <a:gd name="T69" fmla="*/ 43 h 189"/>
                <a:gd name="T70" fmla="*/ 1564 w 1850"/>
                <a:gd name="T71" fmla="*/ 47 h 189"/>
                <a:gd name="T72" fmla="*/ 1609 w 1850"/>
                <a:gd name="T73" fmla="*/ 58 h 189"/>
                <a:gd name="T74" fmla="*/ 1655 w 1850"/>
                <a:gd name="T75" fmla="*/ 47 h 189"/>
                <a:gd name="T76" fmla="*/ 1700 w 1850"/>
                <a:gd name="T77" fmla="*/ 57 h 189"/>
                <a:gd name="T78" fmla="*/ 1746 w 1850"/>
                <a:gd name="T79" fmla="*/ 51 h 189"/>
                <a:gd name="T80" fmla="*/ 1792 w 1850"/>
                <a:gd name="T81" fmla="*/ 48 h 189"/>
                <a:gd name="T82" fmla="*/ 1837 w 1850"/>
                <a:gd name="T83" fmla="*/ 61 h 189"/>
                <a:gd name="T84" fmla="*/ 1850 w 1850"/>
                <a:gd name="T85" fmla="*/ 6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0" h="189">
                  <a:moveTo>
                    <a:pt x="0" y="168"/>
                  </a:moveTo>
                  <a:lnTo>
                    <a:pt x="13" y="166"/>
                  </a:lnTo>
                  <a:lnTo>
                    <a:pt x="58" y="174"/>
                  </a:lnTo>
                  <a:lnTo>
                    <a:pt x="104" y="170"/>
                  </a:lnTo>
                  <a:lnTo>
                    <a:pt x="150" y="166"/>
                  </a:lnTo>
                  <a:lnTo>
                    <a:pt x="195" y="169"/>
                  </a:lnTo>
                  <a:lnTo>
                    <a:pt x="241" y="169"/>
                  </a:lnTo>
                  <a:lnTo>
                    <a:pt x="286" y="172"/>
                  </a:lnTo>
                  <a:lnTo>
                    <a:pt x="332" y="167"/>
                  </a:lnTo>
                  <a:lnTo>
                    <a:pt x="378" y="164"/>
                  </a:lnTo>
                  <a:lnTo>
                    <a:pt x="423" y="176"/>
                  </a:lnTo>
                  <a:lnTo>
                    <a:pt x="469" y="176"/>
                  </a:lnTo>
                  <a:lnTo>
                    <a:pt x="514" y="177"/>
                  </a:lnTo>
                  <a:lnTo>
                    <a:pt x="560" y="145"/>
                  </a:lnTo>
                  <a:lnTo>
                    <a:pt x="606" y="100"/>
                  </a:lnTo>
                  <a:lnTo>
                    <a:pt x="651" y="48"/>
                  </a:lnTo>
                  <a:lnTo>
                    <a:pt x="697" y="11"/>
                  </a:lnTo>
                  <a:lnTo>
                    <a:pt x="743" y="0"/>
                  </a:lnTo>
                  <a:lnTo>
                    <a:pt x="788" y="23"/>
                  </a:lnTo>
                  <a:lnTo>
                    <a:pt x="834" y="88"/>
                  </a:lnTo>
                  <a:lnTo>
                    <a:pt x="879" y="135"/>
                  </a:lnTo>
                  <a:lnTo>
                    <a:pt x="925" y="164"/>
                  </a:lnTo>
                  <a:lnTo>
                    <a:pt x="971" y="179"/>
                  </a:lnTo>
                  <a:lnTo>
                    <a:pt x="1016" y="189"/>
                  </a:lnTo>
                  <a:lnTo>
                    <a:pt x="1062" y="172"/>
                  </a:lnTo>
                  <a:lnTo>
                    <a:pt x="1108" y="144"/>
                  </a:lnTo>
                  <a:lnTo>
                    <a:pt x="1153" y="97"/>
                  </a:lnTo>
                  <a:lnTo>
                    <a:pt x="1199" y="64"/>
                  </a:lnTo>
                  <a:lnTo>
                    <a:pt x="1244" y="37"/>
                  </a:lnTo>
                  <a:lnTo>
                    <a:pt x="1290" y="57"/>
                  </a:lnTo>
                  <a:lnTo>
                    <a:pt x="1336" y="65"/>
                  </a:lnTo>
                  <a:lnTo>
                    <a:pt x="1381" y="64"/>
                  </a:lnTo>
                  <a:lnTo>
                    <a:pt x="1427" y="69"/>
                  </a:lnTo>
                  <a:lnTo>
                    <a:pt x="1472" y="42"/>
                  </a:lnTo>
                  <a:lnTo>
                    <a:pt x="1518" y="43"/>
                  </a:lnTo>
                  <a:lnTo>
                    <a:pt x="1564" y="47"/>
                  </a:lnTo>
                  <a:lnTo>
                    <a:pt x="1609" y="58"/>
                  </a:lnTo>
                  <a:lnTo>
                    <a:pt x="1655" y="47"/>
                  </a:lnTo>
                  <a:lnTo>
                    <a:pt x="1700" y="57"/>
                  </a:lnTo>
                  <a:lnTo>
                    <a:pt x="1746" y="51"/>
                  </a:lnTo>
                  <a:lnTo>
                    <a:pt x="1792" y="48"/>
                  </a:lnTo>
                  <a:lnTo>
                    <a:pt x="1837" y="61"/>
                  </a:lnTo>
                  <a:lnTo>
                    <a:pt x="1850" y="60"/>
                  </a:lnTo>
                </a:path>
              </a:pathLst>
            </a:custGeom>
            <a:noFill/>
            <a:ln w="142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40" name="Freeform 119"/>
            <p:cNvSpPr>
              <a:spLocks/>
            </p:cNvSpPr>
            <p:nvPr/>
          </p:nvSpPr>
          <p:spPr bwMode="auto">
            <a:xfrm>
              <a:off x="2907" y="2386"/>
              <a:ext cx="1850" cy="143"/>
            </a:xfrm>
            <a:custGeom>
              <a:avLst/>
              <a:gdLst>
                <a:gd name="T0" fmla="*/ 0 w 1850"/>
                <a:gd name="T1" fmla="*/ 134 h 143"/>
                <a:gd name="T2" fmla="*/ 13 w 1850"/>
                <a:gd name="T3" fmla="*/ 134 h 143"/>
                <a:gd name="T4" fmla="*/ 58 w 1850"/>
                <a:gd name="T5" fmla="*/ 134 h 143"/>
                <a:gd name="T6" fmla="*/ 104 w 1850"/>
                <a:gd name="T7" fmla="*/ 137 h 143"/>
                <a:gd name="T8" fmla="*/ 150 w 1850"/>
                <a:gd name="T9" fmla="*/ 138 h 143"/>
                <a:gd name="T10" fmla="*/ 195 w 1850"/>
                <a:gd name="T11" fmla="*/ 143 h 143"/>
                <a:gd name="T12" fmla="*/ 241 w 1850"/>
                <a:gd name="T13" fmla="*/ 137 h 143"/>
                <a:gd name="T14" fmla="*/ 286 w 1850"/>
                <a:gd name="T15" fmla="*/ 131 h 143"/>
                <a:gd name="T16" fmla="*/ 332 w 1850"/>
                <a:gd name="T17" fmla="*/ 121 h 143"/>
                <a:gd name="T18" fmla="*/ 378 w 1850"/>
                <a:gd name="T19" fmla="*/ 132 h 143"/>
                <a:gd name="T20" fmla="*/ 423 w 1850"/>
                <a:gd name="T21" fmla="*/ 133 h 143"/>
                <a:gd name="T22" fmla="*/ 469 w 1850"/>
                <a:gd name="T23" fmla="*/ 118 h 143"/>
                <a:gd name="T24" fmla="*/ 514 w 1850"/>
                <a:gd name="T25" fmla="*/ 118 h 143"/>
                <a:gd name="T26" fmla="*/ 560 w 1850"/>
                <a:gd name="T27" fmla="*/ 113 h 143"/>
                <a:gd name="T28" fmla="*/ 606 w 1850"/>
                <a:gd name="T29" fmla="*/ 110 h 143"/>
                <a:gd name="T30" fmla="*/ 651 w 1850"/>
                <a:gd name="T31" fmla="*/ 94 h 143"/>
                <a:gd name="T32" fmla="*/ 697 w 1850"/>
                <a:gd name="T33" fmla="*/ 79 h 143"/>
                <a:gd name="T34" fmla="*/ 743 w 1850"/>
                <a:gd name="T35" fmla="*/ 74 h 143"/>
                <a:gd name="T36" fmla="*/ 788 w 1850"/>
                <a:gd name="T37" fmla="*/ 76 h 143"/>
                <a:gd name="T38" fmla="*/ 834 w 1850"/>
                <a:gd name="T39" fmla="*/ 78 h 143"/>
                <a:gd name="T40" fmla="*/ 879 w 1850"/>
                <a:gd name="T41" fmla="*/ 82 h 143"/>
                <a:gd name="T42" fmla="*/ 925 w 1850"/>
                <a:gd name="T43" fmla="*/ 63 h 143"/>
                <a:gd name="T44" fmla="*/ 971 w 1850"/>
                <a:gd name="T45" fmla="*/ 60 h 143"/>
                <a:gd name="T46" fmla="*/ 1016 w 1850"/>
                <a:gd name="T47" fmla="*/ 44 h 143"/>
                <a:gd name="T48" fmla="*/ 1062 w 1850"/>
                <a:gd name="T49" fmla="*/ 43 h 143"/>
                <a:gd name="T50" fmla="*/ 1108 w 1850"/>
                <a:gd name="T51" fmla="*/ 36 h 143"/>
                <a:gd name="T52" fmla="*/ 1153 w 1850"/>
                <a:gd name="T53" fmla="*/ 33 h 143"/>
                <a:gd name="T54" fmla="*/ 1199 w 1850"/>
                <a:gd name="T55" fmla="*/ 23 h 143"/>
                <a:gd name="T56" fmla="*/ 1244 w 1850"/>
                <a:gd name="T57" fmla="*/ 16 h 143"/>
                <a:gd name="T58" fmla="*/ 1290 w 1850"/>
                <a:gd name="T59" fmla="*/ 11 h 143"/>
                <a:gd name="T60" fmla="*/ 1336 w 1850"/>
                <a:gd name="T61" fmla="*/ 17 h 143"/>
                <a:gd name="T62" fmla="*/ 1381 w 1850"/>
                <a:gd name="T63" fmla="*/ 22 h 143"/>
                <a:gd name="T64" fmla="*/ 1427 w 1850"/>
                <a:gd name="T65" fmla="*/ 7 h 143"/>
                <a:gd name="T66" fmla="*/ 1472 w 1850"/>
                <a:gd name="T67" fmla="*/ 0 h 143"/>
                <a:gd name="T68" fmla="*/ 1518 w 1850"/>
                <a:gd name="T69" fmla="*/ 11 h 143"/>
                <a:gd name="T70" fmla="*/ 1564 w 1850"/>
                <a:gd name="T71" fmla="*/ 20 h 143"/>
                <a:gd name="T72" fmla="*/ 1609 w 1850"/>
                <a:gd name="T73" fmla="*/ 3 h 143"/>
                <a:gd name="T74" fmla="*/ 1655 w 1850"/>
                <a:gd name="T75" fmla="*/ 5 h 143"/>
                <a:gd name="T76" fmla="*/ 1700 w 1850"/>
                <a:gd name="T77" fmla="*/ 6 h 143"/>
                <a:gd name="T78" fmla="*/ 1746 w 1850"/>
                <a:gd name="T79" fmla="*/ 5 h 143"/>
                <a:gd name="T80" fmla="*/ 1792 w 1850"/>
                <a:gd name="T81" fmla="*/ 4 h 143"/>
                <a:gd name="T82" fmla="*/ 1837 w 1850"/>
                <a:gd name="T83" fmla="*/ 1 h 143"/>
                <a:gd name="T84" fmla="*/ 1850 w 1850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0" h="143">
                  <a:moveTo>
                    <a:pt x="0" y="134"/>
                  </a:moveTo>
                  <a:lnTo>
                    <a:pt x="13" y="134"/>
                  </a:lnTo>
                  <a:lnTo>
                    <a:pt x="58" y="134"/>
                  </a:lnTo>
                  <a:lnTo>
                    <a:pt x="104" y="137"/>
                  </a:lnTo>
                  <a:lnTo>
                    <a:pt x="150" y="138"/>
                  </a:lnTo>
                  <a:lnTo>
                    <a:pt x="195" y="143"/>
                  </a:lnTo>
                  <a:lnTo>
                    <a:pt x="241" y="137"/>
                  </a:lnTo>
                  <a:lnTo>
                    <a:pt x="286" y="131"/>
                  </a:lnTo>
                  <a:lnTo>
                    <a:pt x="332" y="121"/>
                  </a:lnTo>
                  <a:lnTo>
                    <a:pt x="378" y="132"/>
                  </a:lnTo>
                  <a:lnTo>
                    <a:pt x="423" y="133"/>
                  </a:lnTo>
                  <a:lnTo>
                    <a:pt x="469" y="118"/>
                  </a:lnTo>
                  <a:lnTo>
                    <a:pt x="514" y="118"/>
                  </a:lnTo>
                  <a:lnTo>
                    <a:pt x="560" y="113"/>
                  </a:lnTo>
                  <a:lnTo>
                    <a:pt x="606" y="110"/>
                  </a:lnTo>
                  <a:lnTo>
                    <a:pt x="651" y="94"/>
                  </a:lnTo>
                  <a:lnTo>
                    <a:pt x="697" y="79"/>
                  </a:lnTo>
                  <a:lnTo>
                    <a:pt x="743" y="74"/>
                  </a:lnTo>
                  <a:lnTo>
                    <a:pt x="788" y="76"/>
                  </a:lnTo>
                  <a:lnTo>
                    <a:pt x="834" y="78"/>
                  </a:lnTo>
                  <a:lnTo>
                    <a:pt x="879" y="82"/>
                  </a:lnTo>
                  <a:lnTo>
                    <a:pt x="925" y="63"/>
                  </a:lnTo>
                  <a:lnTo>
                    <a:pt x="971" y="60"/>
                  </a:lnTo>
                  <a:lnTo>
                    <a:pt x="1016" y="44"/>
                  </a:lnTo>
                  <a:lnTo>
                    <a:pt x="1062" y="43"/>
                  </a:lnTo>
                  <a:lnTo>
                    <a:pt x="1108" y="36"/>
                  </a:lnTo>
                  <a:lnTo>
                    <a:pt x="1153" y="33"/>
                  </a:lnTo>
                  <a:lnTo>
                    <a:pt x="1199" y="23"/>
                  </a:lnTo>
                  <a:lnTo>
                    <a:pt x="1244" y="16"/>
                  </a:lnTo>
                  <a:lnTo>
                    <a:pt x="1290" y="11"/>
                  </a:lnTo>
                  <a:lnTo>
                    <a:pt x="1336" y="17"/>
                  </a:lnTo>
                  <a:lnTo>
                    <a:pt x="1381" y="22"/>
                  </a:lnTo>
                  <a:lnTo>
                    <a:pt x="1427" y="7"/>
                  </a:lnTo>
                  <a:lnTo>
                    <a:pt x="1472" y="0"/>
                  </a:lnTo>
                  <a:lnTo>
                    <a:pt x="1518" y="11"/>
                  </a:lnTo>
                  <a:lnTo>
                    <a:pt x="1564" y="20"/>
                  </a:lnTo>
                  <a:lnTo>
                    <a:pt x="1609" y="3"/>
                  </a:lnTo>
                  <a:lnTo>
                    <a:pt x="1655" y="5"/>
                  </a:lnTo>
                  <a:lnTo>
                    <a:pt x="1700" y="6"/>
                  </a:lnTo>
                  <a:lnTo>
                    <a:pt x="1746" y="5"/>
                  </a:lnTo>
                  <a:lnTo>
                    <a:pt x="1792" y="4"/>
                  </a:lnTo>
                  <a:lnTo>
                    <a:pt x="1837" y="1"/>
                  </a:lnTo>
                  <a:lnTo>
                    <a:pt x="1850" y="0"/>
                  </a:lnTo>
                </a:path>
              </a:pathLst>
            </a:custGeom>
            <a:noFill/>
            <a:ln w="142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41" name="Freeform 120"/>
            <p:cNvSpPr>
              <a:spLocks/>
            </p:cNvSpPr>
            <p:nvPr/>
          </p:nvSpPr>
          <p:spPr bwMode="auto">
            <a:xfrm>
              <a:off x="2907" y="1970"/>
              <a:ext cx="1850" cy="258"/>
            </a:xfrm>
            <a:custGeom>
              <a:avLst/>
              <a:gdLst>
                <a:gd name="T0" fmla="*/ 0 w 1850"/>
                <a:gd name="T1" fmla="*/ 176 h 258"/>
                <a:gd name="T2" fmla="*/ 13 w 1850"/>
                <a:gd name="T3" fmla="*/ 175 h 258"/>
                <a:gd name="T4" fmla="*/ 58 w 1850"/>
                <a:gd name="T5" fmla="*/ 183 h 258"/>
                <a:gd name="T6" fmla="*/ 104 w 1850"/>
                <a:gd name="T7" fmla="*/ 189 h 258"/>
                <a:gd name="T8" fmla="*/ 150 w 1850"/>
                <a:gd name="T9" fmla="*/ 180 h 258"/>
                <a:gd name="T10" fmla="*/ 195 w 1850"/>
                <a:gd name="T11" fmla="*/ 186 h 258"/>
                <a:gd name="T12" fmla="*/ 241 w 1850"/>
                <a:gd name="T13" fmla="*/ 191 h 258"/>
                <a:gd name="T14" fmla="*/ 286 w 1850"/>
                <a:gd name="T15" fmla="*/ 191 h 258"/>
                <a:gd name="T16" fmla="*/ 332 w 1850"/>
                <a:gd name="T17" fmla="*/ 185 h 258"/>
                <a:gd name="T18" fmla="*/ 378 w 1850"/>
                <a:gd name="T19" fmla="*/ 185 h 258"/>
                <a:gd name="T20" fmla="*/ 423 w 1850"/>
                <a:gd name="T21" fmla="*/ 189 h 258"/>
                <a:gd name="T22" fmla="*/ 469 w 1850"/>
                <a:gd name="T23" fmla="*/ 183 h 258"/>
                <a:gd name="T24" fmla="*/ 514 w 1850"/>
                <a:gd name="T25" fmla="*/ 165 h 258"/>
                <a:gd name="T26" fmla="*/ 560 w 1850"/>
                <a:gd name="T27" fmla="*/ 153 h 258"/>
                <a:gd name="T28" fmla="*/ 606 w 1850"/>
                <a:gd name="T29" fmla="*/ 151 h 258"/>
                <a:gd name="T30" fmla="*/ 651 w 1850"/>
                <a:gd name="T31" fmla="*/ 158 h 258"/>
                <a:gd name="T32" fmla="*/ 697 w 1850"/>
                <a:gd name="T33" fmla="*/ 185 h 258"/>
                <a:gd name="T34" fmla="*/ 743 w 1850"/>
                <a:gd name="T35" fmla="*/ 229 h 258"/>
                <a:gd name="T36" fmla="*/ 788 w 1850"/>
                <a:gd name="T37" fmla="*/ 256 h 258"/>
                <a:gd name="T38" fmla="*/ 834 w 1850"/>
                <a:gd name="T39" fmla="*/ 258 h 258"/>
                <a:gd name="T40" fmla="*/ 879 w 1850"/>
                <a:gd name="T41" fmla="*/ 216 h 258"/>
                <a:gd name="T42" fmla="*/ 925 w 1850"/>
                <a:gd name="T43" fmla="*/ 173 h 258"/>
                <a:gd name="T44" fmla="*/ 971 w 1850"/>
                <a:gd name="T45" fmla="*/ 120 h 258"/>
                <a:gd name="T46" fmla="*/ 1016 w 1850"/>
                <a:gd name="T47" fmla="*/ 70 h 258"/>
                <a:gd name="T48" fmla="*/ 1062 w 1850"/>
                <a:gd name="T49" fmla="*/ 29 h 258"/>
                <a:gd name="T50" fmla="*/ 1108 w 1850"/>
                <a:gd name="T51" fmla="*/ 0 h 258"/>
                <a:gd name="T52" fmla="*/ 1153 w 1850"/>
                <a:gd name="T53" fmla="*/ 8 h 258"/>
                <a:gd name="T54" fmla="*/ 1199 w 1850"/>
                <a:gd name="T55" fmla="*/ 34 h 258"/>
                <a:gd name="T56" fmla="*/ 1244 w 1850"/>
                <a:gd name="T57" fmla="*/ 66 h 258"/>
                <a:gd name="T58" fmla="*/ 1290 w 1850"/>
                <a:gd name="T59" fmla="*/ 76 h 258"/>
                <a:gd name="T60" fmla="*/ 1336 w 1850"/>
                <a:gd name="T61" fmla="*/ 81 h 258"/>
                <a:gd name="T62" fmla="*/ 1381 w 1850"/>
                <a:gd name="T63" fmla="*/ 73 h 258"/>
                <a:gd name="T64" fmla="*/ 1427 w 1850"/>
                <a:gd name="T65" fmla="*/ 66 h 258"/>
                <a:gd name="T66" fmla="*/ 1472 w 1850"/>
                <a:gd name="T67" fmla="*/ 57 h 258"/>
                <a:gd name="T68" fmla="*/ 1518 w 1850"/>
                <a:gd name="T69" fmla="*/ 56 h 258"/>
                <a:gd name="T70" fmla="*/ 1564 w 1850"/>
                <a:gd name="T71" fmla="*/ 61 h 258"/>
                <a:gd name="T72" fmla="*/ 1609 w 1850"/>
                <a:gd name="T73" fmla="*/ 74 h 258"/>
                <a:gd name="T74" fmla="*/ 1655 w 1850"/>
                <a:gd name="T75" fmla="*/ 64 h 258"/>
                <a:gd name="T76" fmla="*/ 1700 w 1850"/>
                <a:gd name="T77" fmla="*/ 55 h 258"/>
                <a:gd name="T78" fmla="*/ 1746 w 1850"/>
                <a:gd name="T79" fmla="*/ 52 h 258"/>
                <a:gd name="T80" fmla="*/ 1792 w 1850"/>
                <a:gd name="T81" fmla="*/ 50 h 258"/>
                <a:gd name="T82" fmla="*/ 1837 w 1850"/>
                <a:gd name="T83" fmla="*/ 61 h 258"/>
                <a:gd name="T84" fmla="*/ 1850 w 1850"/>
                <a:gd name="T85" fmla="*/ 62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0" h="258">
                  <a:moveTo>
                    <a:pt x="0" y="176"/>
                  </a:moveTo>
                  <a:lnTo>
                    <a:pt x="13" y="175"/>
                  </a:lnTo>
                  <a:lnTo>
                    <a:pt x="58" y="183"/>
                  </a:lnTo>
                  <a:lnTo>
                    <a:pt x="104" y="189"/>
                  </a:lnTo>
                  <a:lnTo>
                    <a:pt x="150" y="180"/>
                  </a:lnTo>
                  <a:lnTo>
                    <a:pt x="195" y="186"/>
                  </a:lnTo>
                  <a:lnTo>
                    <a:pt x="241" y="191"/>
                  </a:lnTo>
                  <a:lnTo>
                    <a:pt x="286" y="191"/>
                  </a:lnTo>
                  <a:lnTo>
                    <a:pt x="332" y="185"/>
                  </a:lnTo>
                  <a:lnTo>
                    <a:pt x="378" y="185"/>
                  </a:lnTo>
                  <a:lnTo>
                    <a:pt x="423" y="189"/>
                  </a:lnTo>
                  <a:lnTo>
                    <a:pt x="469" y="183"/>
                  </a:lnTo>
                  <a:lnTo>
                    <a:pt x="514" y="165"/>
                  </a:lnTo>
                  <a:lnTo>
                    <a:pt x="560" y="153"/>
                  </a:lnTo>
                  <a:lnTo>
                    <a:pt x="606" y="151"/>
                  </a:lnTo>
                  <a:lnTo>
                    <a:pt x="651" y="158"/>
                  </a:lnTo>
                  <a:lnTo>
                    <a:pt x="697" y="185"/>
                  </a:lnTo>
                  <a:lnTo>
                    <a:pt x="743" y="229"/>
                  </a:lnTo>
                  <a:lnTo>
                    <a:pt x="788" y="256"/>
                  </a:lnTo>
                  <a:lnTo>
                    <a:pt x="834" y="258"/>
                  </a:lnTo>
                  <a:lnTo>
                    <a:pt x="879" y="216"/>
                  </a:lnTo>
                  <a:lnTo>
                    <a:pt x="925" y="173"/>
                  </a:lnTo>
                  <a:lnTo>
                    <a:pt x="971" y="120"/>
                  </a:lnTo>
                  <a:lnTo>
                    <a:pt x="1016" y="70"/>
                  </a:lnTo>
                  <a:lnTo>
                    <a:pt x="1062" y="29"/>
                  </a:lnTo>
                  <a:lnTo>
                    <a:pt x="1108" y="0"/>
                  </a:lnTo>
                  <a:lnTo>
                    <a:pt x="1153" y="8"/>
                  </a:lnTo>
                  <a:lnTo>
                    <a:pt x="1199" y="34"/>
                  </a:lnTo>
                  <a:lnTo>
                    <a:pt x="1244" y="66"/>
                  </a:lnTo>
                  <a:lnTo>
                    <a:pt x="1290" y="76"/>
                  </a:lnTo>
                  <a:lnTo>
                    <a:pt x="1336" y="81"/>
                  </a:lnTo>
                  <a:lnTo>
                    <a:pt x="1381" y="73"/>
                  </a:lnTo>
                  <a:lnTo>
                    <a:pt x="1427" y="66"/>
                  </a:lnTo>
                  <a:lnTo>
                    <a:pt x="1472" y="57"/>
                  </a:lnTo>
                  <a:lnTo>
                    <a:pt x="1518" y="56"/>
                  </a:lnTo>
                  <a:lnTo>
                    <a:pt x="1564" y="61"/>
                  </a:lnTo>
                  <a:lnTo>
                    <a:pt x="1609" y="74"/>
                  </a:lnTo>
                  <a:lnTo>
                    <a:pt x="1655" y="64"/>
                  </a:lnTo>
                  <a:lnTo>
                    <a:pt x="1700" y="55"/>
                  </a:lnTo>
                  <a:lnTo>
                    <a:pt x="1746" y="52"/>
                  </a:lnTo>
                  <a:lnTo>
                    <a:pt x="1792" y="50"/>
                  </a:lnTo>
                  <a:lnTo>
                    <a:pt x="1837" y="61"/>
                  </a:lnTo>
                  <a:lnTo>
                    <a:pt x="1850" y="62"/>
                  </a:lnTo>
                </a:path>
              </a:pathLst>
            </a:custGeom>
            <a:noFill/>
            <a:ln w="142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42" name="Freeform 121"/>
            <p:cNvSpPr>
              <a:spLocks/>
            </p:cNvSpPr>
            <p:nvPr/>
          </p:nvSpPr>
          <p:spPr bwMode="auto">
            <a:xfrm>
              <a:off x="2907" y="1564"/>
              <a:ext cx="1850" cy="309"/>
            </a:xfrm>
            <a:custGeom>
              <a:avLst/>
              <a:gdLst>
                <a:gd name="T0" fmla="*/ 0 w 1850"/>
                <a:gd name="T1" fmla="*/ 221 h 309"/>
                <a:gd name="T2" fmla="*/ 13 w 1850"/>
                <a:gd name="T3" fmla="*/ 224 h 309"/>
                <a:gd name="T4" fmla="*/ 58 w 1850"/>
                <a:gd name="T5" fmla="*/ 232 h 309"/>
                <a:gd name="T6" fmla="*/ 104 w 1850"/>
                <a:gd name="T7" fmla="*/ 224 h 309"/>
                <a:gd name="T8" fmla="*/ 150 w 1850"/>
                <a:gd name="T9" fmla="*/ 229 h 309"/>
                <a:gd name="T10" fmla="*/ 195 w 1850"/>
                <a:gd name="T11" fmla="*/ 237 h 309"/>
                <a:gd name="T12" fmla="*/ 241 w 1850"/>
                <a:gd name="T13" fmla="*/ 242 h 309"/>
                <a:gd name="T14" fmla="*/ 286 w 1850"/>
                <a:gd name="T15" fmla="*/ 237 h 309"/>
                <a:gd name="T16" fmla="*/ 332 w 1850"/>
                <a:gd name="T17" fmla="*/ 218 h 309"/>
                <a:gd name="T18" fmla="*/ 378 w 1850"/>
                <a:gd name="T19" fmla="*/ 186 h 309"/>
                <a:gd name="T20" fmla="*/ 423 w 1850"/>
                <a:gd name="T21" fmla="*/ 164 h 309"/>
                <a:gd name="T22" fmla="*/ 469 w 1850"/>
                <a:gd name="T23" fmla="*/ 180 h 309"/>
                <a:gd name="T24" fmla="*/ 514 w 1850"/>
                <a:gd name="T25" fmla="*/ 219 h 309"/>
                <a:gd name="T26" fmla="*/ 560 w 1850"/>
                <a:gd name="T27" fmla="*/ 239 h 309"/>
                <a:gd name="T28" fmla="*/ 606 w 1850"/>
                <a:gd name="T29" fmla="*/ 271 h 309"/>
                <a:gd name="T30" fmla="*/ 651 w 1850"/>
                <a:gd name="T31" fmla="*/ 300 h 309"/>
                <a:gd name="T32" fmla="*/ 697 w 1850"/>
                <a:gd name="T33" fmla="*/ 303 h 309"/>
                <a:gd name="T34" fmla="*/ 743 w 1850"/>
                <a:gd name="T35" fmla="*/ 309 h 309"/>
                <a:gd name="T36" fmla="*/ 788 w 1850"/>
                <a:gd name="T37" fmla="*/ 292 h 309"/>
                <a:gd name="T38" fmla="*/ 834 w 1850"/>
                <a:gd name="T39" fmla="*/ 273 h 309"/>
                <a:gd name="T40" fmla="*/ 879 w 1850"/>
                <a:gd name="T41" fmla="*/ 238 h 309"/>
                <a:gd name="T42" fmla="*/ 925 w 1850"/>
                <a:gd name="T43" fmla="*/ 197 h 309"/>
                <a:gd name="T44" fmla="*/ 971 w 1850"/>
                <a:gd name="T45" fmla="*/ 146 h 309"/>
                <a:gd name="T46" fmla="*/ 1016 w 1850"/>
                <a:gd name="T47" fmla="*/ 87 h 309"/>
                <a:gd name="T48" fmla="*/ 1062 w 1850"/>
                <a:gd name="T49" fmla="*/ 50 h 309"/>
                <a:gd name="T50" fmla="*/ 1108 w 1850"/>
                <a:gd name="T51" fmla="*/ 4 h 309"/>
                <a:gd name="T52" fmla="*/ 1153 w 1850"/>
                <a:gd name="T53" fmla="*/ 0 h 309"/>
                <a:gd name="T54" fmla="*/ 1199 w 1850"/>
                <a:gd name="T55" fmla="*/ 11 h 309"/>
                <a:gd name="T56" fmla="*/ 1244 w 1850"/>
                <a:gd name="T57" fmla="*/ 34 h 309"/>
                <a:gd name="T58" fmla="*/ 1290 w 1850"/>
                <a:gd name="T59" fmla="*/ 76 h 309"/>
                <a:gd name="T60" fmla="*/ 1336 w 1850"/>
                <a:gd name="T61" fmla="*/ 103 h 309"/>
                <a:gd name="T62" fmla="*/ 1381 w 1850"/>
                <a:gd name="T63" fmla="*/ 122 h 309"/>
                <a:gd name="T64" fmla="*/ 1427 w 1850"/>
                <a:gd name="T65" fmla="*/ 130 h 309"/>
                <a:gd name="T66" fmla="*/ 1472 w 1850"/>
                <a:gd name="T67" fmla="*/ 117 h 309"/>
                <a:gd name="T68" fmla="*/ 1518 w 1850"/>
                <a:gd name="T69" fmla="*/ 100 h 309"/>
                <a:gd name="T70" fmla="*/ 1564 w 1850"/>
                <a:gd name="T71" fmla="*/ 91 h 309"/>
                <a:gd name="T72" fmla="*/ 1609 w 1850"/>
                <a:gd name="T73" fmla="*/ 84 h 309"/>
                <a:gd name="T74" fmla="*/ 1655 w 1850"/>
                <a:gd name="T75" fmla="*/ 94 h 309"/>
                <a:gd name="T76" fmla="*/ 1700 w 1850"/>
                <a:gd name="T77" fmla="*/ 103 h 309"/>
                <a:gd name="T78" fmla="*/ 1746 w 1850"/>
                <a:gd name="T79" fmla="*/ 112 h 309"/>
                <a:gd name="T80" fmla="*/ 1792 w 1850"/>
                <a:gd name="T81" fmla="*/ 105 h 309"/>
                <a:gd name="T82" fmla="*/ 1837 w 1850"/>
                <a:gd name="T83" fmla="*/ 96 h 309"/>
                <a:gd name="T84" fmla="*/ 1850 w 1850"/>
                <a:gd name="T85" fmla="*/ 94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0" h="309">
                  <a:moveTo>
                    <a:pt x="0" y="221"/>
                  </a:moveTo>
                  <a:lnTo>
                    <a:pt x="13" y="224"/>
                  </a:lnTo>
                  <a:lnTo>
                    <a:pt x="58" y="232"/>
                  </a:lnTo>
                  <a:lnTo>
                    <a:pt x="104" y="224"/>
                  </a:lnTo>
                  <a:lnTo>
                    <a:pt x="150" y="229"/>
                  </a:lnTo>
                  <a:lnTo>
                    <a:pt x="195" y="237"/>
                  </a:lnTo>
                  <a:lnTo>
                    <a:pt x="241" y="242"/>
                  </a:lnTo>
                  <a:lnTo>
                    <a:pt x="286" y="237"/>
                  </a:lnTo>
                  <a:lnTo>
                    <a:pt x="332" y="218"/>
                  </a:lnTo>
                  <a:lnTo>
                    <a:pt x="378" y="186"/>
                  </a:lnTo>
                  <a:lnTo>
                    <a:pt x="423" y="164"/>
                  </a:lnTo>
                  <a:lnTo>
                    <a:pt x="469" y="180"/>
                  </a:lnTo>
                  <a:lnTo>
                    <a:pt x="514" y="219"/>
                  </a:lnTo>
                  <a:lnTo>
                    <a:pt x="560" y="239"/>
                  </a:lnTo>
                  <a:lnTo>
                    <a:pt x="606" y="271"/>
                  </a:lnTo>
                  <a:lnTo>
                    <a:pt x="651" y="300"/>
                  </a:lnTo>
                  <a:lnTo>
                    <a:pt x="697" y="303"/>
                  </a:lnTo>
                  <a:lnTo>
                    <a:pt x="743" y="309"/>
                  </a:lnTo>
                  <a:lnTo>
                    <a:pt x="788" y="292"/>
                  </a:lnTo>
                  <a:lnTo>
                    <a:pt x="834" y="273"/>
                  </a:lnTo>
                  <a:lnTo>
                    <a:pt x="879" y="238"/>
                  </a:lnTo>
                  <a:lnTo>
                    <a:pt x="925" y="197"/>
                  </a:lnTo>
                  <a:lnTo>
                    <a:pt x="971" y="146"/>
                  </a:lnTo>
                  <a:lnTo>
                    <a:pt x="1016" y="87"/>
                  </a:lnTo>
                  <a:lnTo>
                    <a:pt x="1062" y="50"/>
                  </a:lnTo>
                  <a:lnTo>
                    <a:pt x="1108" y="4"/>
                  </a:lnTo>
                  <a:lnTo>
                    <a:pt x="1153" y="0"/>
                  </a:lnTo>
                  <a:lnTo>
                    <a:pt x="1199" y="11"/>
                  </a:lnTo>
                  <a:lnTo>
                    <a:pt x="1244" y="34"/>
                  </a:lnTo>
                  <a:lnTo>
                    <a:pt x="1290" y="76"/>
                  </a:lnTo>
                  <a:lnTo>
                    <a:pt x="1336" y="103"/>
                  </a:lnTo>
                  <a:lnTo>
                    <a:pt x="1381" y="122"/>
                  </a:lnTo>
                  <a:lnTo>
                    <a:pt x="1427" y="130"/>
                  </a:lnTo>
                  <a:lnTo>
                    <a:pt x="1472" y="117"/>
                  </a:lnTo>
                  <a:lnTo>
                    <a:pt x="1518" y="100"/>
                  </a:lnTo>
                  <a:lnTo>
                    <a:pt x="1564" y="91"/>
                  </a:lnTo>
                  <a:lnTo>
                    <a:pt x="1609" y="84"/>
                  </a:lnTo>
                  <a:lnTo>
                    <a:pt x="1655" y="94"/>
                  </a:lnTo>
                  <a:lnTo>
                    <a:pt x="1700" y="103"/>
                  </a:lnTo>
                  <a:lnTo>
                    <a:pt x="1746" y="112"/>
                  </a:lnTo>
                  <a:lnTo>
                    <a:pt x="1792" y="105"/>
                  </a:lnTo>
                  <a:lnTo>
                    <a:pt x="1837" y="96"/>
                  </a:lnTo>
                  <a:lnTo>
                    <a:pt x="1850" y="94"/>
                  </a:lnTo>
                </a:path>
              </a:pathLst>
            </a:custGeom>
            <a:noFill/>
            <a:ln w="142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43" name="Freeform 122"/>
            <p:cNvSpPr>
              <a:spLocks/>
            </p:cNvSpPr>
            <p:nvPr/>
          </p:nvSpPr>
          <p:spPr bwMode="auto">
            <a:xfrm>
              <a:off x="2907" y="1185"/>
              <a:ext cx="1850" cy="339"/>
            </a:xfrm>
            <a:custGeom>
              <a:avLst/>
              <a:gdLst>
                <a:gd name="T0" fmla="*/ 0 w 1850"/>
                <a:gd name="T1" fmla="*/ 230 h 339"/>
                <a:gd name="T2" fmla="*/ 13 w 1850"/>
                <a:gd name="T3" fmla="*/ 234 h 339"/>
                <a:gd name="T4" fmla="*/ 58 w 1850"/>
                <a:gd name="T5" fmla="*/ 255 h 339"/>
                <a:gd name="T6" fmla="*/ 104 w 1850"/>
                <a:gd name="T7" fmla="*/ 264 h 339"/>
                <a:gd name="T8" fmla="*/ 150 w 1850"/>
                <a:gd name="T9" fmla="*/ 259 h 339"/>
                <a:gd name="T10" fmla="*/ 195 w 1850"/>
                <a:gd name="T11" fmla="*/ 253 h 339"/>
                <a:gd name="T12" fmla="*/ 241 w 1850"/>
                <a:gd name="T13" fmla="*/ 221 h 339"/>
                <a:gd name="T14" fmla="*/ 286 w 1850"/>
                <a:gd name="T15" fmla="*/ 210 h 339"/>
                <a:gd name="T16" fmla="*/ 332 w 1850"/>
                <a:gd name="T17" fmla="*/ 205 h 339"/>
                <a:gd name="T18" fmla="*/ 378 w 1850"/>
                <a:gd name="T19" fmla="*/ 215 h 339"/>
                <a:gd name="T20" fmla="*/ 423 w 1850"/>
                <a:gd name="T21" fmla="*/ 232 h 339"/>
                <a:gd name="T22" fmla="*/ 469 w 1850"/>
                <a:gd name="T23" fmla="*/ 253 h 339"/>
                <a:gd name="T24" fmla="*/ 514 w 1850"/>
                <a:gd name="T25" fmla="*/ 279 h 339"/>
                <a:gd name="T26" fmla="*/ 560 w 1850"/>
                <a:gd name="T27" fmla="*/ 300 h 339"/>
                <a:gd name="T28" fmla="*/ 606 w 1850"/>
                <a:gd name="T29" fmla="*/ 331 h 339"/>
                <a:gd name="T30" fmla="*/ 651 w 1850"/>
                <a:gd name="T31" fmla="*/ 333 h 339"/>
                <a:gd name="T32" fmla="*/ 697 w 1850"/>
                <a:gd name="T33" fmla="*/ 339 h 339"/>
                <a:gd name="T34" fmla="*/ 743 w 1850"/>
                <a:gd name="T35" fmla="*/ 337 h 339"/>
                <a:gd name="T36" fmla="*/ 788 w 1850"/>
                <a:gd name="T37" fmla="*/ 327 h 339"/>
                <a:gd name="T38" fmla="*/ 834 w 1850"/>
                <a:gd name="T39" fmla="*/ 300 h 339"/>
                <a:gd name="T40" fmla="*/ 879 w 1850"/>
                <a:gd name="T41" fmla="*/ 283 h 339"/>
                <a:gd name="T42" fmla="*/ 925 w 1850"/>
                <a:gd name="T43" fmla="*/ 247 h 339"/>
                <a:gd name="T44" fmla="*/ 971 w 1850"/>
                <a:gd name="T45" fmla="*/ 213 h 339"/>
                <a:gd name="T46" fmla="*/ 1016 w 1850"/>
                <a:gd name="T47" fmla="*/ 173 h 339"/>
                <a:gd name="T48" fmla="*/ 1062 w 1850"/>
                <a:gd name="T49" fmla="*/ 117 h 339"/>
                <a:gd name="T50" fmla="*/ 1108 w 1850"/>
                <a:gd name="T51" fmla="*/ 95 h 339"/>
                <a:gd name="T52" fmla="*/ 1153 w 1850"/>
                <a:gd name="T53" fmla="*/ 39 h 339"/>
                <a:gd name="T54" fmla="*/ 1199 w 1850"/>
                <a:gd name="T55" fmla="*/ 29 h 339"/>
                <a:gd name="T56" fmla="*/ 1244 w 1850"/>
                <a:gd name="T57" fmla="*/ 0 h 339"/>
                <a:gd name="T58" fmla="*/ 1290 w 1850"/>
                <a:gd name="T59" fmla="*/ 13 h 339"/>
                <a:gd name="T60" fmla="*/ 1336 w 1850"/>
                <a:gd name="T61" fmla="*/ 23 h 339"/>
                <a:gd name="T62" fmla="*/ 1381 w 1850"/>
                <a:gd name="T63" fmla="*/ 59 h 339"/>
                <a:gd name="T64" fmla="*/ 1427 w 1850"/>
                <a:gd name="T65" fmla="*/ 87 h 339"/>
                <a:gd name="T66" fmla="*/ 1472 w 1850"/>
                <a:gd name="T67" fmla="*/ 120 h 339"/>
                <a:gd name="T68" fmla="*/ 1518 w 1850"/>
                <a:gd name="T69" fmla="*/ 143 h 339"/>
                <a:gd name="T70" fmla="*/ 1564 w 1850"/>
                <a:gd name="T71" fmla="*/ 145 h 339"/>
                <a:gd name="T72" fmla="*/ 1609 w 1850"/>
                <a:gd name="T73" fmla="*/ 142 h 339"/>
                <a:gd name="T74" fmla="*/ 1655 w 1850"/>
                <a:gd name="T75" fmla="*/ 126 h 339"/>
                <a:gd name="T76" fmla="*/ 1700 w 1850"/>
                <a:gd name="T77" fmla="*/ 115 h 339"/>
                <a:gd name="T78" fmla="*/ 1746 w 1850"/>
                <a:gd name="T79" fmla="*/ 95 h 339"/>
                <a:gd name="T80" fmla="*/ 1792 w 1850"/>
                <a:gd name="T81" fmla="*/ 113 h 339"/>
                <a:gd name="T82" fmla="*/ 1837 w 1850"/>
                <a:gd name="T83" fmla="*/ 118 h 339"/>
                <a:gd name="T84" fmla="*/ 1850 w 1850"/>
                <a:gd name="T85" fmla="*/ 121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0" h="339">
                  <a:moveTo>
                    <a:pt x="0" y="230"/>
                  </a:moveTo>
                  <a:lnTo>
                    <a:pt x="13" y="234"/>
                  </a:lnTo>
                  <a:lnTo>
                    <a:pt x="58" y="255"/>
                  </a:lnTo>
                  <a:lnTo>
                    <a:pt x="104" y="264"/>
                  </a:lnTo>
                  <a:lnTo>
                    <a:pt x="150" y="259"/>
                  </a:lnTo>
                  <a:lnTo>
                    <a:pt x="195" y="253"/>
                  </a:lnTo>
                  <a:lnTo>
                    <a:pt x="241" y="221"/>
                  </a:lnTo>
                  <a:lnTo>
                    <a:pt x="286" y="210"/>
                  </a:lnTo>
                  <a:lnTo>
                    <a:pt x="332" y="205"/>
                  </a:lnTo>
                  <a:lnTo>
                    <a:pt x="378" y="215"/>
                  </a:lnTo>
                  <a:lnTo>
                    <a:pt x="423" y="232"/>
                  </a:lnTo>
                  <a:lnTo>
                    <a:pt x="469" y="253"/>
                  </a:lnTo>
                  <a:lnTo>
                    <a:pt x="514" y="279"/>
                  </a:lnTo>
                  <a:lnTo>
                    <a:pt x="560" y="300"/>
                  </a:lnTo>
                  <a:lnTo>
                    <a:pt x="606" y="331"/>
                  </a:lnTo>
                  <a:lnTo>
                    <a:pt x="651" y="333"/>
                  </a:lnTo>
                  <a:lnTo>
                    <a:pt x="697" y="339"/>
                  </a:lnTo>
                  <a:lnTo>
                    <a:pt x="743" y="337"/>
                  </a:lnTo>
                  <a:lnTo>
                    <a:pt x="788" y="327"/>
                  </a:lnTo>
                  <a:lnTo>
                    <a:pt x="834" y="300"/>
                  </a:lnTo>
                  <a:lnTo>
                    <a:pt x="879" y="283"/>
                  </a:lnTo>
                  <a:lnTo>
                    <a:pt x="925" y="247"/>
                  </a:lnTo>
                  <a:lnTo>
                    <a:pt x="971" y="213"/>
                  </a:lnTo>
                  <a:lnTo>
                    <a:pt x="1016" y="173"/>
                  </a:lnTo>
                  <a:lnTo>
                    <a:pt x="1062" y="117"/>
                  </a:lnTo>
                  <a:lnTo>
                    <a:pt x="1108" y="95"/>
                  </a:lnTo>
                  <a:lnTo>
                    <a:pt x="1153" y="39"/>
                  </a:lnTo>
                  <a:lnTo>
                    <a:pt x="1199" y="29"/>
                  </a:lnTo>
                  <a:lnTo>
                    <a:pt x="1244" y="0"/>
                  </a:lnTo>
                  <a:lnTo>
                    <a:pt x="1290" y="13"/>
                  </a:lnTo>
                  <a:lnTo>
                    <a:pt x="1336" y="23"/>
                  </a:lnTo>
                  <a:lnTo>
                    <a:pt x="1381" y="59"/>
                  </a:lnTo>
                  <a:lnTo>
                    <a:pt x="1427" y="87"/>
                  </a:lnTo>
                  <a:lnTo>
                    <a:pt x="1472" y="120"/>
                  </a:lnTo>
                  <a:lnTo>
                    <a:pt x="1518" y="143"/>
                  </a:lnTo>
                  <a:lnTo>
                    <a:pt x="1564" y="145"/>
                  </a:lnTo>
                  <a:lnTo>
                    <a:pt x="1609" y="142"/>
                  </a:lnTo>
                  <a:lnTo>
                    <a:pt x="1655" y="126"/>
                  </a:lnTo>
                  <a:lnTo>
                    <a:pt x="1700" y="115"/>
                  </a:lnTo>
                  <a:lnTo>
                    <a:pt x="1746" y="95"/>
                  </a:lnTo>
                  <a:lnTo>
                    <a:pt x="1792" y="113"/>
                  </a:lnTo>
                  <a:lnTo>
                    <a:pt x="1837" y="118"/>
                  </a:lnTo>
                  <a:lnTo>
                    <a:pt x="1850" y="121"/>
                  </a:lnTo>
                </a:path>
              </a:pathLst>
            </a:custGeom>
            <a:noFill/>
            <a:ln w="142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44" name="Rectangle 123"/>
            <p:cNvSpPr>
              <a:spLocks noChangeArrowheads="1"/>
            </p:cNvSpPr>
            <p:nvPr/>
          </p:nvSpPr>
          <p:spPr bwMode="auto">
            <a:xfrm>
              <a:off x="5040" y="920"/>
              <a:ext cx="1669" cy="29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45" name="Line 124"/>
            <p:cNvSpPr>
              <a:spLocks noChangeShapeType="1"/>
            </p:cNvSpPr>
            <p:nvPr/>
          </p:nvSpPr>
          <p:spPr bwMode="auto">
            <a:xfrm>
              <a:off x="5040" y="3866"/>
              <a:ext cx="166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46" name="Line 125"/>
            <p:cNvSpPr>
              <a:spLocks noChangeShapeType="1"/>
            </p:cNvSpPr>
            <p:nvPr/>
          </p:nvSpPr>
          <p:spPr bwMode="auto">
            <a:xfrm>
              <a:off x="5040" y="920"/>
              <a:ext cx="166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47" name="Line 126"/>
            <p:cNvSpPr>
              <a:spLocks noChangeShapeType="1"/>
            </p:cNvSpPr>
            <p:nvPr/>
          </p:nvSpPr>
          <p:spPr bwMode="auto">
            <a:xfrm flipV="1">
              <a:off x="5318" y="3837"/>
              <a:ext cx="0" cy="29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48" name="Line 127"/>
            <p:cNvSpPr>
              <a:spLocks noChangeShapeType="1"/>
            </p:cNvSpPr>
            <p:nvPr/>
          </p:nvSpPr>
          <p:spPr bwMode="auto">
            <a:xfrm flipV="1">
              <a:off x="5874" y="3837"/>
              <a:ext cx="0" cy="29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49" name="Line 128"/>
            <p:cNvSpPr>
              <a:spLocks noChangeShapeType="1"/>
            </p:cNvSpPr>
            <p:nvPr/>
          </p:nvSpPr>
          <p:spPr bwMode="auto">
            <a:xfrm flipV="1">
              <a:off x="6431" y="3837"/>
              <a:ext cx="0" cy="29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50" name="Line 129"/>
            <p:cNvSpPr>
              <a:spLocks noChangeShapeType="1"/>
            </p:cNvSpPr>
            <p:nvPr/>
          </p:nvSpPr>
          <p:spPr bwMode="auto">
            <a:xfrm>
              <a:off x="5318" y="920"/>
              <a:ext cx="0" cy="3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51" name="Line 130"/>
            <p:cNvSpPr>
              <a:spLocks noChangeShapeType="1"/>
            </p:cNvSpPr>
            <p:nvPr/>
          </p:nvSpPr>
          <p:spPr bwMode="auto">
            <a:xfrm>
              <a:off x="5874" y="920"/>
              <a:ext cx="0" cy="3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52" name="Line 131"/>
            <p:cNvSpPr>
              <a:spLocks noChangeShapeType="1"/>
            </p:cNvSpPr>
            <p:nvPr/>
          </p:nvSpPr>
          <p:spPr bwMode="auto">
            <a:xfrm>
              <a:off x="6431" y="920"/>
              <a:ext cx="0" cy="3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53" name="Rectangle 132"/>
            <p:cNvSpPr>
              <a:spLocks noChangeArrowheads="1"/>
            </p:cNvSpPr>
            <p:nvPr/>
          </p:nvSpPr>
          <p:spPr bwMode="auto">
            <a:xfrm>
              <a:off x="5270" y="3900"/>
              <a:ext cx="10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-10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4" name="Rectangle 133"/>
            <p:cNvSpPr>
              <a:spLocks noChangeArrowheads="1"/>
            </p:cNvSpPr>
            <p:nvPr/>
          </p:nvSpPr>
          <p:spPr bwMode="auto">
            <a:xfrm>
              <a:off x="5856" y="3900"/>
              <a:ext cx="4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5" name="Rectangle 134"/>
            <p:cNvSpPr>
              <a:spLocks noChangeArrowheads="1"/>
            </p:cNvSpPr>
            <p:nvPr/>
          </p:nvSpPr>
          <p:spPr bwMode="auto">
            <a:xfrm>
              <a:off x="6393" y="3900"/>
              <a:ext cx="8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6" name="Rectangle 135"/>
            <p:cNvSpPr>
              <a:spLocks noChangeArrowheads="1"/>
            </p:cNvSpPr>
            <p:nvPr/>
          </p:nvSpPr>
          <p:spPr bwMode="auto">
            <a:xfrm>
              <a:off x="5766" y="3993"/>
              <a:ext cx="8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x [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7" name="Freeform 136"/>
            <p:cNvSpPr>
              <a:spLocks/>
            </p:cNvSpPr>
            <p:nvPr/>
          </p:nvSpPr>
          <p:spPr bwMode="auto">
            <a:xfrm>
              <a:off x="5852" y="4029"/>
              <a:ext cx="42" cy="51"/>
            </a:xfrm>
            <a:custGeom>
              <a:avLst/>
              <a:gdLst>
                <a:gd name="T0" fmla="*/ 0 w 203"/>
                <a:gd name="T1" fmla="*/ 234 h 245"/>
                <a:gd name="T2" fmla="*/ 0 w 203"/>
                <a:gd name="T3" fmla="*/ 231 h 245"/>
                <a:gd name="T4" fmla="*/ 55 w 203"/>
                <a:gd name="T5" fmla="*/ 12 h 245"/>
                <a:gd name="T6" fmla="*/ 61 w 203"/>
                <a:gd name="T7" fmla="*/ 3 h 245"/>
                <a:gd name="T8" fmla="*/ 70 w 203"/>
                <a:gd name="T9" fmla="*/ 0 h 245"/>
                <a:gd name="T10" fmla="*/ 78 w 203"/>
                <a:gd name="T11" fmla="*/ 3 h 245"/>
                <a:gd name="T12" fmla="*/ 82 w 203"/>
                <a:gd name="T13" fmla="*/ 10 h 245"/>
                <a:gd name="T14" fmla="*/ 82 w 203"/>
                <a:gd name="T15" fmla="*/ 12 h 245"/>
                <a:gd name="T16" fmla="*/ 81 w 203"/>
                <a:gd name="T17" fmla="*/ 14 h 245"/>
                <a:gd name="T18" fmla="*/ 59 w 203"/>
                <a:gd name="T19" fmla="*/ 101 h 245"/>
                <a:gd name="T20" fmla="*/ 56 w 203"/>
                <a:gd name="T21" fmla="*/ 127 h 245"/>
                <a:gd name="T22" fmla="*/ 62 w 203"/>
                <a:gd name="T23" fmla="*/ 150 h 245"/>
                <a:gd name="T24" fmla="*/ 82 w 203"/>
                <a:gd name="T25" fmla="*/ 159 h 245"/>
                <a:gd name="T26" fmla="*/ 130 w 203"/>
                <a:gd name="T27" fmla="*/ 125 h 245"/>
                <a:gd name="T28" fmla="*/ 130 w 203"/>
                <a:gd name="T29" fmla="*/ 125 h 245"/>
                <a:gd name="T30" fmla="*/ 130 w 203"/>
                <a:gd name="T31" fmla="*/ 124 h 245"/>
                <a:gd name="T32" fmla="*/ 157 w 203"/>
                <a:gd name="T33" fmla="*/ 16 h 245"/>
                <a:gd name="T34" fmla="*/ 163 w 203"/>
                <a:gd name="T35" fmla="*/ 8 h 245"/>
                <a:gd name="T36" fmla="*/ 173 w 203"/>
                <a:gd name="T37" fmla="*/ 4 h 245"/>
                <a:gd name="T38" fmla="*/ 180 w 203"/>
                <a:gd name="T39" fmla="*/ 7 h 245"/>
                <a:gd name="T40" fmla="*/ 184 w 203"/>
                <a:gd name="T41" fmla="*/ 15 h 245"/>
                <a:gd name="T42" fmla="*/ 183 w 203"/>
                <a:gd name="T43" fmla="*/ 17 h 245"/>
                <a:gd name="T44" fmla="*/ 157 w 203"/>
                <a:gd name="T45" fmla="*/ 125 h 245"/>
                <a:gd name="T46" fmla="*/ 154 w 203"/>
                <a:gd name="T47" fmla="*/ 143 h 245"/>
                <a:gd name="T48" fmla="*/ 165 w 203"/>
                <a:gd name="T49" fmla="*/ 159 h 245"/>
                <a:gd name="T50" fmla="*/ 182 w 203"/>
                <a:gd name="T51" fmla="*/ 145 h 245"/>
                <a:gd name="T52" fmla="*/ 193 w 203"/>
                <a:gd name="T53" fmla="*/ 110 h 245"/>
                <a:gd name="T54" fmla="*/ 196 w 203"/>
                <a:gd name="T55" fmla="*/ 108 h 245"/>
                <a:gd name="T56" fmla="*/ 200 w 203"/>
                <a:gd name="T57" fmla="*/ 108 h 245"/>
                <a:gd name="T58" fmla="*/ 202 w 203"/>
                <a:gd name="T59" fmla="*/ 109 h 245"/>
                <a:gd name="T60" fmla="*/ 203 w 203"/>
                <a:gd name="T61" fmla="*/ 111 h 245"/>
                <a:gd name="T62" fmla="*/ 189 w 203"/>
                <a:gd name="T63" fmla="*/ 153 h 245"/>
                <a:gd name="T64" fmla="*/ 164 w 203"/>
                <a:gd name="T65" fmla="*/ 169 h 245"/>
                <a:gd name="T66" fmla="*/ 142 w 203"/>
                <a:gd name="T67" fmla="*/ 162 h 245"/>
                <a:gd name="T68" fmla="*/ 130 w 203"/>
                <a:gd name="T69" fmla="*/ 143 h 245"/>
                <a:gd name="T70" fmla="*/ 108 w 203"/>
                <a:gd name="T71" fmla="*/ 161 h 245"/>
                <a:gd name="T72" fmla="*/ 82 w 203"/>
                <a:gd name="T73" fmla="*/ 169 h 245"/>
                <a:gd name="T74" fmla="*/ 45 w 203"/>
                <a:gd name="T75" fmla="*/ 158 h 245"/>
                <a:gd name="T76" fmla="*/ 26 w 203"/>
                <a:gd name="T77" fmla="*/ 233 h 245"/>
                <a:gd name="T78" fmla="*/ 21 w 203"/>
                <a:gd name="T79" fmla="*/ 241 h 245"/>
                <a:gd name="T80" fmla="*/ 11 w 203"/>
                <a:gd name="T81" fmla="*/ 245 h 245"/>
                <a:gd name="T82" fmla="*/ 3 w 203"/>
                <a:gd name="T83" fmla="*/ 242 h 245"/>
                <a:gd name="T84" fmla="*/ 0 w 203"/>
                <a:gd name="T85" fmla="*/ 23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245">
                  <a:moveTo>
                    <a:pt x="0" y="234"/>
                  </a:moveTo>
                  <a:cubicBezTo>
                    <a:pt x="0" y="233"/>
                    <a:pt x="0" y="232"/>
                    <a:pt x="0" y="231"/>
                  </a:cubicBezTo>
                  <a:lnTo>
                    <a:pt x="55" y="12"/>
                  </a:lnTo>
                  <a:cubicBezTo>
                    <a:pt x="56" y="8"/>
                    <a:pt x="58" y="6"/>
                    <a:pt x="61" y="3"/>
                  </a:cubicBezTo>
                  <a:cubicBezTo>
                    <a:pt x="64" y="1"/>
                    <a:pt x="67" y="0"/>
                    <a:pt x="70" y="0"/>
                  </a:cubicBezTo>
                  <a:cubicBezTo>
                    <a:pt x="74" y="0"/>
                    <a:pt x="76" y="1"/>
                    <a:pt x="78" y="3"/>
                  </a:cubicBezTo>
                  <a:cubicBezTo>
                    <a:pt x="81" y="5"/>
                    <a:pt x="82" y="7"/>
                    <a:pt x="82" y="10"/>
                  </a:cubicBezTo>
                  <a:cubicBezTo>
                    <a:pt x="82" y="11"/>
                    <a:pt x="82" y="12"/>
                    <a:pt x="82" y="12"/>
                  </a:cubicBezTo>
                  <a:cubicBezTo>
                    <a:pt x="82" y="13"/>
                    <a:pt x="81" y="13"/>
                    <a:pt x="81" y="14"/>
                  </a:cubicBezTo>
                  <a:lnTo>
                    <a:pt x="59" y="101"/>
                  </a:lnTo>
                  <a:cubicBezTo>
                    <a:pt x="57" y="111"/>
                    <a:pt x="56" y="120"/>
                    <a:pt x="56" y="127"/>
                  </a:cubicBezTo>
                  <a:cubicBezTo>
                    <a:pt x="56" y="136"/>
                    <a:pt x="58" y="144"/>
                    <a:pt x="62" y="150"/>
                  </a:cubicBezTo>
                  <a:cubicBezTo>
                    <a:pt x="67" y="156"/>
                    <a:pt x="73" y="159"/>
                    <a:pt x="82" y="159"/>
                  </a:cubicBezTo>
                  <a:cubicBezTo>
                    <a:pt x="100" y="159"/>
                    <a:pt x="116" y="148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4"/>
                    <a:pt x="130" y="124"/>
                    <a:pt x="130" y="124"/>
                  </a:cubicBezTo>
                  <a:lnTo>
                    <a:pt x="157" y="16"/>
                  </a:lnTo>
                  <a:cubicBezTo>
                    <a:pt x="158" y="13"/>
                    <a:pt x="160" y="10"/>
                    <a:pt x="163" y="8"/>
                  </a:cubicBezTo>
                  <a:cubicBezTo>
                    <a:pt x="166" y="5"/>
                    <a:pt x="169" y="4"/>
                    <a:pt x="173" y="4"/>
                  </a:cubicBezTo>
                  <a:cubicBezTo>
                    <a:pt x="176" y="4"/>
                    <a:pt x="178" y="5"/>
                    <a:pt x="180" y="7"/>
                  </a:cubicBezTo>
                  <a:cubicBezTo>
                    <a:pt x="183" y="9"/>
                    <a:pt x="184" y="12"/>
                    <a:pt x="184" y="15"/>
                  </a:cubicBezTo>
                  <a:cubicBezTo>
                    <a:pt x="184" y="16"/>
                    <a:pt x="184" y="17"/>
                    <a:pt x="183" y="17"/>
                  </a:cubicBezTo>
                  <a:lnTo>
                    <a:pt x="157" y="125"/>
                  </a:lnTo>
                  <a:cubicBezTo>
                    <a:pt x="155" y="132"/>
                    <a:pt x="154" y="138"/>
                    <a:pt x="154" y="143"/>
                  </a:cubicBezTo>
                  <a:cubicBezTo>
                    <a:pt x="154" y="154"/>
                    <a:pt x="158" y="159"/>
                    <a:pt x="165" y="159"/>
                  </a:cubicBezTo>
                  <a:cubicBezTo>
                    <a:pt x="173" y="159"/>
                    <a:pt x="178" y="154"/>
                    <a:pt x="182" y="145"/>
                  </a:cubicBezTo>
                  <a:cubicBezTo>
                    <a:pt x="186" y="135"/>
                    <a:pt x="190" y="123"/>
                    <a:pt x="193" y="110"/>
                  </a:cubicBezTo>
                  <a:cubicBezTo>
                    <a:pt x="193" y="108"/>
                    <a:pt x="194" y="108"/>
                    <a:pt x="196" y="108"/>
                  </a:cubicBezTo>
                  <a:lnTo>
                    <a:pt x="200" y="108"/>
                  </a:lnTo>
                  <a:cubicBezTo>
                    <a:pt x="201" y="108"/>
                    <a:pt x="202" y="108"/>
                    <a:pt x="202" y="109"/>
                  </a:cubicBezTo>
                  <a:cubicBezTo>
                    <a:pt x="203" y="110"/>
                    <a:pt x="203" y="110"/>
                    <a:pt x="203" y="111"/>
                  </a:cubicBezTo>
                  <a:cubicBezTo>
                    <a:pt x="199" y="129"/>
                    <a:pt x="194" y="143"/>
                    <a:pt x="189" y="153"/>
                  </a:cubicBezTo>
                  <a:cubicBezTo>
                    <a:pt x="184" y="163"/>
                    <a:pt x="176" y="169"/>
                    <a:pt x="164" y="169"/>
                  </a:cubicBezTo>
                  <a:cubicBezTo>
                    <a:pt x="156" y="169"/>
                    <a:pt x="148" y="166"/>
                    <a:pt x="142" y="162"/>
                  </a:cubicBezTo>
                  <a:cubicBezTo>
                    <a:pt x="136" y="157"/>
                    <a:pt x="132" y="151"/>
                    <a:pt x="130" y="143"/>
                  </a:cubicBezTo>
                  <a:cubicBezTo>
                    <a:pt x="123" y="150"/>
                    <a:pt x="116" y="157"/>
                    <a:pt x="108" y="161"/>
                  </a:cubicBezTo>
                  <a:cubicBezTo>
                    <a:pt x="100" y="166"/>
                    <a:pt x="91" y="169"/>
                    <a:pt x="82" y="169"/>
                  </a:cubicBezTo>
                  <a:cubicBezTo>
                    <a:pt x="66" y="169"/>
                    <a:pt x="54" y="165"/>
                    <a:pt x="45" y="158"/>
                  </a:cubicBezTo>
                  <a:lnTo>
                    <a:pt x="26" y="233"/>
                  </a:lnTo>
                  <a:cubicBezTo>
                    <a:pt x="26" y="236"/>
                    <a:pt x="24" y="239"/>
                    <a:pt x="21" y="241"/>
                  </a:cubicBezTo>
                  <a:cubicBezTo>
                    <a:pt x="18" y="244"/>
                    <a:pt x="15" y="245"/>
                    <a:pt x="11" y="245"/>
                  </a:cubicBezTo>
                  <a:cubicBezTo>
                    <a:pt x="8" y="245"/>
                    <a:pt x="5" y="244"/>
                    <a:pt x="3" y="242"/>
                  </a:cubicBezTo>
                  <a:cubicBezTo>
                    <a:pt x="1" y="240"/>
                    <a:pt x="0" y="238"/>
                    <a:pt x="0" y="234"/>
                  </a:cubicBezTo>
                  <a:close/>
                </a:path>
              </a:pathLst>
            </a:custGeom>
            <a:solidFill>
              <a:srgbClr val="26262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58" name="Rectangle 137"/>
            <p:cNvSpPr>
              <a:spLocks noChangeArrowheads="1"/>
            </p:cNvSpPr>
            <p:nvPr/>
          </p:nvSpPr>
          <p:spPr bwMode="auto">
            <a:xfrm>
              <a:off x="5896" y="3993"/>
              <a:ext cx="9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m]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9" name="Line 138"/>
            <p:cNvSpPr>
              <a:spLocks noChangeShapeType="1"/>
            </p:cNvSpPr>
            <p:nvPr/>
          </p:nvSpPr>
          <p:spPr bwMode="auto">
            <a:xfrm flipV="1">
              <a:off x="5040" y="920"/>
              <a:ext cx="0" cy="2946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60" name="Line 139"/>
            <p:cNvSpPr>
              <a:spLocks noChangeShapeType="1"/>
            </p:cNvSpPr>
            <p:nvPr/>
          </p:nvSpPr>
          <p:spPr bwMode="auto">
            <a:xfrm flipV="1">
              <a:off x="6709" y="920"/>
              <a:ext cx="0" cy="2946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61" name="Line 140"/>
            <p:cNvSpPr>
              <a:spLocks noChangeShapeType="1"/>
            </p:cNvSpPr>
            <p:nvPr/>
          </p:nvSpPr>
          <p:spPr bwMode="auto">
            <a:xfrm>
              <a:off x="5040" y="3621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62" name="Line 141"/>
            <p:cNvSpPr>
              <a:spLocks noChangeShapeType="1"/>
            </p:cNvSpPr>
            <p:nvPr/>
          </p:nvSpPr>
          <p:spPr bwMode="auto">
            <a:xfrm>
              <a:off x="5040" y="3253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63" name="Line 142"/>
            <p:cNvSpPr>
              <a:spLocks noChangeShapeType="1"/>
            </p:cNvSpPr>
            <p:nvPr/>
          </p:nvSpPr>
          <p:spPr bwMode="auto">
            <a:xfrm>
              <a:off x="5040" y="2884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64" name="Line 143"/>
            <p:cNvSpPr>
              <a:spLocks noChangeShapeType="1"/>
            </p:cNvSpPr>
            <p:nvPr/>
          </p:nvSpPr>
          <p:spPr bwMode="auto">
            <a:xfrm>
              <a:off x="5040" y="2516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65" name="Line 144"/>
            <p:cNvSpPr>
              <a:spLocks noChangeShapeType="1"/>
            </p:cNvSpPr>
            <p:nvPr/>
          </p:nvSpPr>
          <p:spPr bwMode="auto">
            <a:xfrm>
              <a:off x="5040" y="2148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66" name="Line 145"/>
            <p:cNvSpPr>
              <a:spLocks noChangeShapeType="1"/>
            </p:cNvSpPr>
            <p:nvPr/>
          </p:nvSpPr>
          <p:spPr bwMode="auto">
            <a:xfrm>
              <a:off x="5040" y="1780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67" name="Line 146"/>
            <p:cNvSpPr>
              <a:spLocks noChangeShapeType="1"/>
            </p:cNvSpPr>
            <p:nvPr/>
          </p:nvSpPr>
          <p:spPr bwMode="auto">
            <a:xfrm>
              <a:off x="5040" y="1411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68" name="Line 147"/>
            <p:cNvSpPr>
              <a:spLocks noChangeShapeType="1"/>
            </p:cNvSpPr>
            <p:nvPr/>
          </p:nvSpPr>
          <p:spPr bwMode="auto">
            <a:xfrm flipH="1">
              <a:off x="6680" y="3621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69" name="Line 148"/>
            <p:cNvSpPr>
              <a:spLocks noChangeShapeType="1"/>
            </p:cNvSpPr>
            <p:nvPr/>
          </p:nvSpPr>
          <p:spPr bwMode="auto">
            <a:xfrm flipH="1">
              <a:off x="6680" y="3253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0" name="Line 149"/>
            <p:cNvSpPr>
              <a:spLocks noChangeShapeType="1"/>
            </p:cNvSpPr>
            <p:nvPr/>
          </p:nvSpPr>
          <p:spPr bwMode="auto">
            <a:xfrm flipH="1">
              <a:off x="6680" y="2884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1" name="Line 150"/>
            <p:cNvSpPr>
              <a:spLocks noChangeShapeType="1"/>
            </p:cNvSpPr>
            <p:nvPr/>
          </p:nvSpPr>
          <p:spPr bwMode="auto">
            <a:xfrm flipH="1">
              <a:off x="6680" y="2516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2" name="Line 151"/>
            <p:cNvSpPr>
              <a:spLocks noChangeShapeType="1"/>
            </p:cNvSpPr>
            <p:nvPr/>
          </p:nvSpPr>
          <p:spPr bwMode="auto">
            <a:xfrm flipH="1">
              <a:off x="6680" y="2148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3" name="Line 152"/>
            <p:cNvSpPr>
              <a:spLocks noChangeShapeType="1"/>
            </p:cNvSpPr>
            <p:nvPr/>
          </p:nvSpPr>
          <p:spPr bwMode="auto">
            <a:xfrm flipH="1">
              <a:off x="6680" y="1780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4" name="Line 153"/>
            <p:cNvSpPr>
              <a:spLocks noChangeShapeType="1"/>
            </p:cNvSpPr>
            <p:nvPr/>
          </p:nvSpPr>
          <p:spPr bwMode="auto">
            <a:xfrm flipH="1">
              <a:off x="6680" y="1411"/>
              <a:ext cx="29" cy="0"/>
            </a:xfrm>
            <a:prstGeom prst="line">
              <a:avLst/>
            </a:prstGeom>
            <a:noFill/>
            <a:ln w="3175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5" name="Rectangle 154"/>
            <p:cNvSpPr>
              <a:spLocks noChangeArrowheads="1"/>
            </p:cNvSpPr>
            <p:nvPr/>
          </p:nvSpPr>
          <p:spPr bwMode="auto">
            <a:xfrm>
              <a:off x="4893" y="3583"/>
              <a:ext cx="12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-0.9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6" name="Rectangle 155"/>
            <p:cNvSpPr>
              <a:spLocks noChangeArrowheads="1"/>
            </p:cNvSpPr>
            <p:nvPr/>
          </p:nvSpPr>
          <p:spPr bwMode="auto">
            <a:xfrm>
              <a:off x="4893" y="3216"/>
              <a:ext cx="12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-0.6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7" name="Rectangle 156"/>
            <p:cNvSpPr>
              <a:spLocks noChangeArrowheads="1"/>
            </p:cNvSpPr>
            <p:nvPr/>
          </p:nvSpPr>
          <p:spPr bwMode="auto">
            <a:xfrm>
              <a:off x="4893" y="2849"/>
              <a:ext cx="12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-0.3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8" name="Rectangle 157"/>
            <p:cNvSpPr>
              <a:spLocks noChangeArrowheads="1"/>
            </p:cNvSpPr>
            <p:nvPr/>
          </p:nvSpPr>
          <p:spPr bwMode="auto">
            <a:xfrm>
              <a:off x="4916" y="2479"/>
              <a:ext cx="10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   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9" name="Rectangle 158"/>
            <p:cNvSpPr>
              <a:spLocks noChangeArrowheads="1"/>
            </p:cNvSpPr>
            <p:nvPr/>
          </p:nvSpPr>
          <p:spPr bwMode="auto">
            <a:xfrm>
              <a:off x="4897" y="2112"/>
              <a:ext cx="1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0.3 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0" name="Rectangle 159"/>
            <p:cNvSpPr>
              <a:spLocks noChangeArrowheads="1"/>
            </p:cNvSpPr>
            <p:nvPr/>
          </p:nvSpPr>
          <p:spPr bwMode="auto">
            <a:xfrm>
              <a:off x="4897" y="1745"/>
              <a:ext cx="1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0.6 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1" name="Rectangle 160"/>
            <p:cNvSpPr>
              <a:spLocks noChangeArrowheads="1"/>
            </p:cNvSpPr>
            <p:nvPr/>
          </p:nvSpPr>
          <p:spPr bwMode="auto">
            <a:xfrm>
              <a:off x="4897" y="1374"/>
              <a:ext cx="1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0.9 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2" name="Freeform 161"/>
            <p:cNvSpPr>
              <a:spLocks noEditPoints="1"/>
            </p:cNvSpPr>
            <p:nvPr/>
          </p:nvSpPr>
          <p:spPr bwMode="auto">
            <a:xfrm>
              <a:off x="4804" y="2461"/>
              <a:ext cx="56" cy="57"/>
            </a:xfrm>
            <a:custGeom>
              <a:avLst/>
              <a:gdLst>
                <a:gd name="T0" fmla="*/ 266 w 266"/>
                <a:gd name="T1" fmla="*/ 272 h 275"/>
                <a:gd name="T2" fmla="*/ 263 w 266"/>
                <a:gd name="T3" fmla="*/ 275 h 275"/>
                <a:gd name="T4" fmla="*/ 263 w 266"/>
                <a:gd name="T5" fmla="*/ 275 h 275"/>
                <a:gd name="T6" fmla="*/ 262 w 266"/>
                <a:gd name="T7" fmla="*/ 275 h 275"/>
                <a:gd name="T8" fmla="*/ 4 w 266"/>
                <a:gd name="T9" fmla="*/ 147 h 275"/>
                <a:gd name="T10" fmla="*/ 0 w 266"/>
                <a:gd name="T11" fmla="*/ 140 h 275"/>
                <a:gd name="T12" fmla="*/ 0 w 266"/>
                <a:gd name="T13" fmla="*/ 135 h 275"/>
                <a:gd name="T14" fmla="*/ 4 w 266"/>
                <a:gd name="T15" fmla="*/ 128 h 275"/>
                <a:gd name="T16" fmla="*/ 262 w 266"/>
                <a:gd name="T17" fmla="*/ 0 h 275"/>
                <a:gd name="T18" fmla="*/ 263 w 266"/>
                <a:gd name="T19" fmla="*/ 0 h 275"/>
                <a:gd name="T20" fmla="*/ 263 w 266"/>
                <a:gd name="T21" fmla="*/ 0 h 275"/>
                <a:gd name="T22" fmla="*/ 266 w 266"/>
                <a:gd name="T23" fmla="*/ 3 h 275"/>
                <a:gd name="T24" fmla="*/ 266 w 266"/>
                <a:gd name="T25" fmla="*/ 272 h 275"/>
                <a:gd name="T26" fmla="*/ 237 w 266"/>
                <a:gd name="T27" fmla="*/ 248 h 275"/>
                <a:gd name="T28" fmla="*/ 237 w 266"/>
                <a:gd name="T29" fmla="*/ 52 h 275"/>
                <a:gd name="T30" fmla="*/ 39 w 266"/>
                <a:gd name="T31" fmla="*/ 150 h 275"/>
                <a:gd name="T32" fmla="*/ 237 w 266"/>
                <a:gd name="T33" fmla="*/ 248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6" h="275">
                  <a:moveTo>
                    <a:pt x="266" y="272"/>
                  </a:moveTo>
                  <a:cubicBezTo>
                    <a:pt x="266" y="274"/>
                    <a:pt x="265" y="275"/>
                    <a:pt x="263" y="275"/>
                  </a:cubicBezTo>
                  <a:cubicBezTo>
                    <a:pt x="263" y="275"/>
                    <a:pt x="263" y="275"/>
                    <a:pt x="263" y="275"/>
                  </a:cubicBezTo>
                  <a:cubicBezTo>
                    <a:pt x="263" y="275"/>
                    <a:pt x="263" y="275"/>
                    <a:pt x="262" y="275"/>
                  </a:cubicBezTo>
                  <a:lnTo>
                    <a:pt x="4" y="147"/>
                  </a:lnTo>
                  <a:cubicBezTo>
                    <a:pt x="2" y="146"/>
                    <a:pt x="0" y="144"/>
                    <a:pt x="0" y="140"/>
                  </a:cubicBezTo>
                  <a:lnTo>
                    <a:pt x="0" y="135"/>
                  </a:lnTo>
                  <a:cubicBezTo>
                    <a:pt x="0" y="132"/>
                    <a:pt x="2" y="130"/>
                    <a:pt x="4" y="128"/>
                  </a:cubicBezTo>
                  <a:lnTo>
                    <a:pt x="262" y="0"/>
                  </a:lnTo>
                  <a:cubicBezTo>
                    <a:pt x="263" y="0"/>
                    <a:pt x="263" y="0"/>
                    <a:pt x="263" y="0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65" y="0"/>
                    <a:pt x="266" y="1"/>
                    <a:pt x="266" y="3"/>
                  </a:cubicBezTo>
                  <a:lnTo>
                    <a:pt x="266" y="272"/>
                  </a:lnTo>
                  <a:close/>
                  <a:moveTo>
                    <a:pt x="237" y="248"/>
                  </a:moveTo>
                  <a:lnTo>
                    <a:pt x="237" y="52"/>
                  </a:lnTo>
                  <a:lnTo>
                    <a:pt x="39" y="150"/>
                  </a:lnTo>
                  <a:lnTo>
                    <a:pt x="237" y="248"/>
                  </a:lnTo>
                  <a:close/>
                </a:path>
              </a:pathLst>
            </a:custGeom>
            <a:solidFill>
              <a:srgbClr val="26262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83" name="Rectangle 162"/>
            <p:cNvSpPr>
              <a:spLocks noChangeArrowheads="1"/>
            </p:cNvSpPr>
            <p:nvPr/>
          </p:nvSpPr>
          <p:spPr bwMode="auto">
            <a:xfrm rot="16200000">
              <a:off x="4833" y="2376"/>
              <a:ext cx="2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" name="Rectangle 163"/>
            <p:cNvSpPr>
              <a:spLocks noChangeArrowheads="1"/>
            </p:cNvSpPr>
            <p:nvPr/>
          </p:nvSpPr>
          <p:spPr bwMode="auto">
            <a:xfrm rot="16200000">
              <a:off x="4833" y="2356"/>
              <a:ext cx="2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[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5" name="Rectangle 164"/>
            <p:cNvSpPr>
              <a:spLocks noChangeArrowheads="1"/>
            </p:cNvSpPr>
            <p:nvPr/>
          </p:nvSpPr>
          <p:spPr bwMode="auto">
            <a:xfrm rot="16200000">
              <a:off x="4810" y="2314"/>
              <a:ext cx="6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m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6" name="Rectangle 165"/>
            <p:cNvSpPr>
              <a:spLocks noChangeArrowheads="1"/>
            </p:cNvSpPr>
            <p:nvPr/>
          </p:nvSpPr>
          <p:spPr bwMode="auto">
            <a:xfrm rot="16200000">
              <a:off x="4810" y="2254"/>
              <a:ext cx="6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m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7" name="Rectangle 166"/>
            <p:cNvSpPr>
              <a:spLocks noChangeArrowheads="1"/>
            </p:cNvSpPr>
            <p:nvPr/>
          </p:nvSpPr>
          <p:spPr bwMode="auto">
            <a:xfrm rot="16200000">
              <a:off x="4833" y="2216"/>
              <a:ext cx="2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]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8" name="Rectangle 167"/>
            <p:cNvSpPr>
              <a:spLocks noChangeArrowheads="1"/>
            </p:cNvSpPr>
            <p:nvPr/>
          </p:nvSpPr>
          <p:spPr bwMode="auto">
            <a:xfrm>
              <a:off x="5743" y="817"/>
              <a:ext cx="28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Bottom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9" name="Freeform 168"/>
            <p:cNvSpPr>
              <a:spLocks/>
            </p:cNvSpPr>
            <p:nvPr/>
          </p:nvSpPr>
          <p:spPr bwMode="auto">
            <a:xfrm>
              <a:off x="5040" y="3314"/>
              <a:ext cx="1669" cy="451"/>
            </a:xfrm>
            <a:custGeom>
              <a:avLst/>
              <a:gdLst>
                <a:gd name="T0" fmla="*/ 0 w 1669"/>
                <a:gd name="T1" fmla="*/ 310 h 451"/>
                <a:gd name="T2" fmla="*/ 11 w 1669"/>
                <a:gd name="T3" fmla="*/ 294 h 451"/>
                <a:gd name="T4" fmla="*/ 52 w 1669"/>
                <a:gd name="T5" fmla="*/ 232 h 451"/>
                <a:gd name="T6" fmla="*/ 93 w 1669"/>
                <a:gd name="T7" fmla="*/ 175 h 451"/>
                <a:gd name="T8" fmla="*/ 135 w 1669"/>
                <a:gd name="T9" fmla="*/ 129 h 451"/>
                <a:gd name="T10" fmla="*/ 176 w 1669"/>
                <a:gd name="T11" fmla="*/ 94 h 451"/>
                <a:gd name="T12" fmla="*/ 217 w 1669"/>
                <a:gd name="T13" fmla="*/ 67 h 451"/>
                <a:gd name="T14" fmla="*/ 258 w 1669"/>
                <a:gd name="T15" fmla="*/ 50 h 451"/>
                <a:gd name="T16" fmla="*/ 299 w 1669"/>
                <a:gd name="T17" fmla="*/ 46 h 451"/>
                <a:gd name="T18" fmla="*/ 340 w 1669"/>
                <a:gd name="T19" fmla="*/ 54 h 451"/>
                <a:gd name="T20" fmla="*/ 381 w 1669"/>
                <a:gd name="T21" fmla="*/ 72 h 451"/>
                <a:gd name="T22" fmla="*/ 423 w 1669"/>
                <a:gd name="T23" fmla="*/ 94 h 451"/>
                <a:gd name="T24" fmla="*/ 464 w 1669"/>
                <a:gd name="T25" fmla="*/ 113 h 451"/>
                <a:gd name="T26" fmla="*/ 505 w 1669"/>
                <a:gd name="T27" fmla="*/ 127 h 451"/>
                <a:gd name="T28" fmla="*/ 546 w 1669"/>
                <a:gd name="T29" fmla="*/ 143 h 451"/>
                <a:gd name="T30" fmla="*/ 587 w 1669"/>
                <a:gd name="T31" fmla="*/ 165 h 451"/>
                <a:gd name="T32" fmla="*/ 629 w 1669"/>
                <a:gd name="T33" fmla="*/ 192 h 451"/>
                <a:gd name="T34" fmla="*/ 670 w 1669"/>
                <a:gd name="T35" fmla="*/ 220 h 451"/>
                <a:gd name="T36" fmla="*/ 711 w 1669"/>
                <a:gd name="T37" fmla="*/ 254 h 451"/>
                <a:gd name="T38" fmla="*/ 752 w 1669"/>
                <a:gd name="T39" fmla="*/ 291 h 451"/>
                <a:gd name="T40" fmla="*/ 793 w 1669"/>
                <a:gd name="T41" fmla="*/ 327 h 451"/>
                <a:gd name="T42" fmla="*/ 834 w 1669"/>
                <a:gd name="T43" fmla="*/ 354 h 451"/>
                <a:gd name="T44" fmla="*/ 876 w 1669"/>
                <a:gd name="T45" fmla="*/ 383 h 451"/>
                <a:gd name="T46" fmla="*/ 917 w 1669"/>
                <a:gd name="T47" fmla="*/ 411 h 451"/>
                <a:gd name="T48" fmla="*/ 958 w 1669"/>
                <a:gd name="T49" fmla="*/ 434 h 451"/>
                <a:gd name="T50" fmla="*/ 999 w 1669"/>
                <a:gd name="T51" fmla="*/ 446 h 451"/>
                <a:gd name="T52" fmla="*/ 1040 w 1669"/>
                <a:gd name="T53" fmla="*/ 450 h 451"/>
                <a:gd name="T54" fmla="*/ 1082 w 1669"/>
                <a:gd name="T55" fmla="*/ 451 h 451"/>
                <a:gd name="T56" fmla="*/ 1123 w 1669"/>
                <a:gd name="T57" fmla="*/ 448 h 451"/>
                <a:gd name="T58" fmla="*/ 1164 w 1669"/>
                <a:gd name="T59" fmla="*/ 442 h 451"/>
                <a:gd name="T60" fmla="*/ 1205 w 1669"/>
                <a:gd name="T61" fmla="*/ 432 h 451"/>
                <a:gd name="T62" fmla="*/ 1246 w 1669"/>
                <a:gd name="T63" fmla="*/ 415 h 451"/>
                <a:gd name="T64" fmla="*/ 1287 w 1669"/>
                <a:gd name="T65" fmla="*/ 389 h 451"/>
                <a:gd name="T66" fmla="*/ 1329 w 1669"/>
                <a:gd name="T67" fmla="*/ 357 h 451"/>
                <a:gd name="T68" fmla="*/ 1370 w 1669"/>
                <a:gd name="T69" fmla="*/ 322 h 451"/>
                <a:gd name="T70" fmla="*/ 1411 w 1669"/>
                <a:gd name="T71" fmla="*/ 284 h 451"/>
                <a:gd name="T72" fmla="*/ 1452 w 1669"/>
                <a:gd name="T73" fmla="*/ 241 h 451"/>
                <a:gd name="T74" fmla="*/ 1493 w 1669"/>
                <a:gd name="T75" fmla="*/ 193 h 451"/>
                <a:gd name="T76" fmla="*/ 1535 w 1669"/>
                <a:gd name="T77" fmla="*/ 139 h 451"/>
                <a:gd name="T78" fmla="*/ 1576 w 1669"/>
                <a:gd name="T79" fmla="*/ 84 h 451"/>
                <a:gd name="T80" fmla="*/ 1617 w 1669"/>
                <a:gd name="T81" fmla="*/ 35 h 451"/>
                <a:gd name="T82" fmla="*/ 1658 w 1669"/>
                <a:gd name="T83" fmla="*/ 3 h 451"/>
                <a:gd name="T84" fmla="*/ 1669 w 1669"/>
                <a:gd name="T85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9" h="451">
                  <a:moveTo>
                    <a:pt x="0" y="310"/>
                  </a:moveTo>
                  <a:lnTo>
                    <a:pt x="11" y="294"/>
                  </a:lnTo>
                  <a:lnTo>
                    <a:pt x="52" y="232"/>
                  </a:lnTo>
                  <a:lnTo>
                    <a:pt x="93" y="175"/>
                  </a:lnTo>
                  <a:lnTo>
                    <a:pt x="135" y="129"/>
                  </a:lnTo>
                  <a:lnTo>
                    <a:pt x="176" y="94"/>
                  </a:lnTo>
                  <a:lnTo>
                    <a:pt x="217" y="67"/>
                  </a:lnTo>
                  <a:lnTo>
                    <a:pt x="258" y="50"/>
                  </a:lnTo>
                  <a:lnTo>
                    <a:pt x="299" y="46"/>
                  </a:lnTo>
                  <a:lnTo>
                    <a:pt x="340" y="54"/>
                  </a:lnTo>
                  <a:lnTo>
                    <a:pt x="381" y="72"/>
                  </a:lnTo>
                  <a:lnTo>
                    <a:pt x="423" y="94"/>
                  </a:lnTo>
                  <a:lnTo>
                    <a:pt x="464" y="113"/>
                  </a:lnTo>
                  <a:lnTo>
                    <a:pt x="505" y="127"/>
                  </a:lnTo>
                  <a:lnTo>
                    <a:pt x="546" y="143"/>
                  </a:lnTo>
                  <a:lnTo>
                    <a:pt x="587" y="165"/>
                  </a:lnTo>
                  <a:lnTo>
                    <a:pt x="629" y="192"/>
                  </a:lnTo>
                  <a:lnTo>
                    <a:pt x="670" y="220"/>
                  </a:lnTo>
                  <a:lnTo>
                    <a:pt x="711" y="254"/>
                  </a:lnTo>
                  <a:lnTo>
                    <a:pt x="752" y="291"/>
                  </a:lnTo>
                  <a:lnTo>
                    <a:pt x="793" y="327"/>
                  </a:lnTo>
                  <a:lnTo>
                    <a:pt x="834" y="354"/>
                  </a:lnTo>
                  <a:lnTo>
                    <a:pt x="876" y="383"/>
                  </a:lnTo>
                  <a:lnTo>
                    <a:pt x="917" y="411"/>
                  </a:lnTo>
                  <a:lnTo>
                    <a:pt x="958" y="434"/>
                  </a:lnTo>
                  <a:lnTo>
                    <a:pt x="999" y="446"/>
                  </a:lnTo>
                  <a:lnTo>
                    <a:pt x="1040" y="450"/>
                  </a:lnTo>
                  <a:lnTo>
                    <a:pt x="1082" y="451"/>
                  </a:lnTo>
                  <a:lnTo>
                    <a:pt x="1123" y="448"/>
                  </a:lnTo>
                  <a:lnTo>
                    <a:pt x="1164" y="442"/>
                  </a:lnTo>
                  <a:lnTo>
                    <a:pt x="1205" y="432"/>
                  </a:lnTo>
                  <a:lnTo>
                    <a:pt x="1246" y="415"/>
                  </a:lnTo>
                  <a:lnTo>
                    <a:pt x="1287" y="389"/>
                  </a:lnTo>
                  <a:lnTo>
                    <a:pt x="1329" y="357"/>
                  </a:lnTo>
                  <a:lnTo>
                    <a:pt x="1370" y="322"/>
                  </a:lnTo>
                  <a:lnTo>
                    <a:pt x="1411" y="284"/>
                  </a:lnTo>
                  <a:lnTo>
                    <a:pt x="1452" y="241"/>
                  </a:lnTo>
                  <a:lnTo>
                    <a:pt x="1493" y="193"/>
                  </a:lnTo>
                  <a:lnTo>
                    <a:pt x="1535" y="139"/>
                  </a:lnTo>
                  <a:lnTo>
                    <a:pt x="1576" y="84"/>
                  </a:lnTo>
                  <a:lnTo>
                    <a:pt x="1617" y="35"/>
                  </a:lnTo>
                  <a:lnTo>
                    <a:pt x="1658" y="3"/>
                  </a:lnTo>
                  <a:lnTo>
                    <a:pt x="1669" y="0"/>
                  </a:lnTo>
                </a:path>
              </a:pathLst>
            </a:custGeom>
            <a:noFill/>
            <a:ln w="142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90" name="Freeform 169"/>
            <p:cNvSpPr>
              <a:spLocks/>
            </p:cNvSpPr>
            <p:nvPr/>
          </p:nvSpPr>
          <p:spPr bwMode="auto">
            <a:xfrm>
              <a:off x="5040" y="2972"/>
              <a:ext cx="1669" cy="436"/>
            </a:xfrm>
            <a:custGeom>
              <a:avLst/>
              <a:gdLst>
                <a:gd name="T0" fmla="*/ 0 w 1669"/>
                <a:gd name="T1" fmla="*/ 401 h 436"/>
                <a:gd name="T2" fmla="*/ 11 w 1669"/>
                <a:gd name="T3" fmla="*/ 403 h 436"/>
                <a:gd name="T4" fmla="*/ 52 w 1669"/>
                <a:gd name="T5" fmla="*/ 380 h 436"/>
                <a:gd name="T6" fmla="*/ 93 w 1669"/>
                <a:gd name="T7" fmla="*/ 342 h 436"/>
                <a:gd name="T8" fmla="*/ 135 w 1669"/>
                <a:gd name="T9" fmla="*/ 295 h 436"/>
                <a:gd name="T10" fmla="*/ 176 w 1669"/>
                <a:gd name="T11" fmla="*/ 242 h 436"/>
                <a:gd name="T12" fmla="*/ 217 w 1669"/>
                <a:gd name="T13" fmla="*/ 183 h 436"/>
                <a:gd name="T14" fmla="*/ 258 w 1669"/>
                <a:gd name="T15" fmla="*/ 125 h 436"/>
                <a:gd name="T16" fmla="*/ 299 w 1669"/>
                <a:gd name="T17" fmla="*/ 75 h 436"/>
                <a:gd name="T18" fmla="*/ 340 w 1669"/>
                <a:gd name="T19" fmla="*/ 41 h 436"/>
                <a:gd name="T20" fmla="*/ 381 w 1669"/>
                <a:gd name="T21" fmla="*/ 26 h 436"/>
                <a:gd name="T22" fmla="*/ 423 w 1669"/>
                <a:gd name="T23" fmla="*/ 27 h 436"/>
                <a:gd name="T24" fmla="*/ 464 w 1669"/>
                <a:gd name="T25" fmla="*/ 39 h 436"/>
                <a:gd name="T26" fmla="*/ 505 w 1669"/>
                <a:gd name="T27" fmla="*/ 56 h 436"/>
                <a:gd name="T28" fmla="*/ 546 w 1669"/>
                <a:gd name="T29" fmla="*/ 81 h 436"/>
                <a:gd name="T30" fmla="*/ 587 w 1669"/>
                <a:gd name="T31" fmla="*/ 114 h 436"/>
                <a:gd name="T32" fmla="*/ 629 w 1669"/>
                <a:gd name="T33" fmla="*/ 150 h 436"/>
                <a:gd name="T34" fmla="*/ 670 w 1669"/>
                <a:gd name="T35" fmla="*/ 185 h 436"/>
                <a:gd name="T36" fmla="*/ 711 w 1669"/>
                <a:gd name="T37" fmla="*/ 216 h 436"/>
                <a:gd name="T38" fmla="*/ 752 w 1669"/>
                <a:gd name="T39" fmla="*/ 254 h 436"/>
                <a:gd name="T40" fmla="*/ 793 w 1669"/>
                <a:gd name="T41" fmla="*/ 301 h 436"/>
                <a:gd name="T42" fmla="*/ 834 w 1669"/>
                <a:gd name="T43" fmla="*/ 339 h 436"/>
                <a:gd name="T44" fmla="*/ 876 w 1669"/>
                <a:gd name="T45" fmla="*/ 371 h 436"/>
                <a:gd name="T46" fmla="*/ 917 w 1669"/>
                <a:gd name="T47" fmla="*/ 394 h 436"/>
                <a:gd name="T48" fmla="*/ 958 w 1669"/>
                <a:gd name="T49" fmla="*/ 410 h 436"/>
                <a:gd name="T50" fmla="*/ 999 w 1669"/>
                <a:gd name="T51" fmla="*/ 429 h 436"/>
                <a:gd name="T52" fmla="*/ 1040 w 1669"/>
                <a:gd name="T53" fmla="*/ 436 h 436"/>
                <a:gd name="T54" fmla="*/ 1082 w 1669"/>
                <a:gd name="T55" fmla="*/ 428 h 436"/>
                <a:gd name="T56" fmla="*/ 1123 w 1669"/>
                <a:gd name="T57" fmla="*/ 411 h 436"/>
                <a:gd name="T58" fmla="*/ 1164 w 1669"/>
                <a:gd name="T59" fmla="*/ 388 h 436"/>
                <a:gd name="T60" fmla="*/ 1205 w 1669"/>
                <a:gd name="T61" fmla="*/ 357 h 436"/>
                <a:gd name="T62" fmla="*/ 1246 w 1669"/>
                <a:gd name="T63" fmla="*/ 312 h 436"/>
                <a:gd name="T64" fmla="*/ 1287 w 1669"/>
                <a:gd name="T65" fmla="*/ 254 h 436"/>
                <a:gd name="T66" fmla="*/ 1329 w 1669"/>
                <a:gd name="T67" fmla="*/ 184 h 436"/>
                <a:gd name="T68" fmla="*/ 1370 w 1669"/>
                <a:gd name="T69" fmla="*/ 113 h 436"/>
                <a:gd name="T70" fmla="*/ 1411 w 1669"/>
                <a:gd name="T71" fmla="*/ 53 h 436"/>
                <a:gd name="T72" fmla="*/ 1452 w 1669"/>
                <a:gd name="T73" fmla="*/ 15 h 436"/>
                <a:gd name="T74" fmla="*/ 1493 w 1669"/>
                <a:gd name="T75" fmla="*/ 0 h 436"/>
                <a:gd name="T76" fmla="*/ 1535 w 1669"/>
                <a:gd name="T77" fmla="*/ 3 h 436"/>
                <a:gd name="T78" fmla="*/ 1576 w 1669"/>
                <a:gd name="T79" fmla="*/ 28 h 436"/>
                <a:gd name="T80" fmla="*/ 1617 w 1669"/>
                <a:gd name="T81" fmla="*/ 80 h 436"/>
                <a:gd name="T82" fmla="*/ 1658 w 1669"/>
                <a:gd name="T83" fmla="*/ 149 h 436"/>
                <a:gd name="T84" fmla="*/ 1669 w 1669"/>
                <a:gd name="T85" fmla="*/ 167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9" h="436">
                  <a:moveTo>
                    <a:pt x="0" y="401"/>
                  </a:moveTo>
                  <a:lnTo>
                    <a:pt x="11" y="403"/>
                  </a:lnTo>
                  <a:lnTo>
                    <a:pt x="52" y="380"/>
                  </a:lnTo>
                  <a:lnTo>
                    <a:pt x="93" y="342"/>
                  </a:lnTo>
                  <a:lnTo>
                    <a:pt x="135" y="295"/>
                  </a:lnTo>
                  <a:lnTo>
                    <a:pt x="176" y="242"/>
                  </a:lnTo>
                  <a:lnTo>
                    <a:pt x="217" y="183"/>
                  </a:lnTo>
                  <a:lnTo>
                    <a:pt x="258" y="125"/>
                  </a:lnTo>
                  <a:lnTo>
                    <a:pt x="299" y="75"/>
                  </a:lnTo>
                  <a:lnTo>
                    <a:pt x="340" y="41"/>
                  </a:lnTo>
                  <a:lnTo>
                    <a:pt x="381" y="26"/>
                  </a:lnTo>
                  <a:lnTo>
                    <a:pt x="423" y="27"/>
                  </a:lnTo>
                  <a:lnTo>
                    <a:pt x="464" y="39"/>
                  </a:lnTo>
                  <a:lnTo>
                    <a:pt x="505" y="56"/>
                  </a:lnTo>
                  <a:lnTo>
                    <a:pt x="546" y="81"/>
                  </a:lnTo>
                  <a:lnTo>
                    <a:pt x="587" y="114"/>
                  </a:lnTo>
                  <a:lnTo>
                    <a:pt x="629" y="150"/>
                  </a:lnTo>
                  <a:lnTo>
                    <a:pt x="670" y="185"/>
                  </a:lnTo>
                  <a:lnTo>
                    <a:pt x="711" y="216"/>
                  </a:lnTo>
                  <a:lnTo>
                    <a:pt x="752" y="254"/>
                  </a:lnTo>
                  <a:lnTo>
                    <a:pt x="793" y="301"/>
                  </a:lnTo>
                  <a:lnTo>
                    <a:pt x="834" y="339"/>
                  </a:lnTo>
                  <a:lnTo>
                    <a:pt x="876" y="371"/>
                  </a:lnTo>
                  <a:lnTo>
                    <a:pt x="917" y="394"/>
                  </a:lnTo>
                  <a:lnTo>
                    <a:pt x="958" y="410"/>
                  </a:lnTo>
                  <a:lnTo>
                    <a:pt x="999" y="429"/>
                  </a:lnTo>
                  <a:lnTo>
                    <a:pt x="1040" y="436"/>
                  </a:lnTo>
                  <a:lnTo>
                    <a:pt x="1082" y="428"/>
                  </a:lnTo>
                  <a:lnTo>
                    <a:pt x="1123" y="411"/>
                  </a:lnTo>
                  <a:lnTo>
                    <a:pt x="1164" y="388"/>
                  </a:lnTo>
                  <a:lnTo>
                    <a:pt x="1205" y="357"/>
                  </a:lnTo>
                  <a:lnTo>
                    <a:pt x="1246" y="312"/>
                  </a:lnTo>
                  <a:lnTo>
                    <a:pt x="1287" y="254"/>
                  </a:lnTo>
                  <a:lnTo>
                    <a:pt x="1329" y="184"/>
                  </a:lnTo>
                  <a:lnTo>
                    <a:pt x="1370" y="113"/>
                  </a:lnTo>
                  <a:lnTo>
                    <a:pt x="1411" y="53"/>
                  </a:lnTo>
                  <a:lnTo>
                    <a:pt x="1452" y="15"/>
                  </a:lnTo>
                  <a:lnTo>
                    <a:pt x="1493" y="0"/>
                  </a:lnTo>
                  <a:lnTo>
                    <a:pt x="1535" y="3"/>
                  </a:lnTo>
                  <a:lnTo>
                    <a:pt x="1576" y="28"/>
                  </a:lnTo>
                  <a:lnTo>
                    <a:pt x="1617" y="80"/>
                  </a:lnTo>
                  <a:lnTo>
                    <a:pt x="1658" y="149"/>
                  </a:lnTo>
                  <a:lnTo>
                    <a:pt x="1669" y="167"/>
                  </a:lnTo>
                </a:path>
              </a:pathLst>
            </a:custGeom>
            <a:noFill/>
            <a:ln w="142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91" name="Freeform 170"/>
            <p:cNvSpPr>
              <a:spLocks/>
            </p:cNvSpPr>
            <p:nvPr/>
          </p:nvSpPr>
          <p:spPr bwMode="auto">
            <a:xfrm>
              <a:off x="5040" y="2602"/>
              <a:ext cx="1669" cy="439"/>
            </a:xfrm>
            <a:custGeom>
              <a:avLst/>
              <a:gdLst>
                <a:gd name="T0" fmla="*/ 0 w 1669"/>
                <a:gd name="T1" fmla="*/ 271 h 439"/>
                <a:gd name="T2" fmla="*/ 11 w 1669"/>
                <a:gd name="T3" fmla="*/ 250 h 439"/>
                <a:gd name="T4" fmla="*/ 52 w 1669"/>
                <a:gd name="T5" fmla="*/ 190 h 439"/>
                <a:gd name="T6" fmla="*/ 93 w 1669"/>
                <a:gd name="T7" fmla="*/ 184 h 439"/>
                <a:gd name="T8" fmla="*/ 135 w 1669"/>
                <a:gd name="T9" fmla="*/ 245 h 439"/>
                <a:gd name="T10" fmla="*/ 176 w 1669"/>
                <a:gd name="T11" fmla="*/ 332 h 439"/>
                <a:gd name="T12" fmla="*/ 217 w 1669"/>
                <a:gd name="T13" fmla="*/ 395 h 439"/>
                <a:gd name="T14" fmla="*/ 258 w 1669"/>
                <a:gd name="T15" fmla="*/ 413 h 439"/>
                <a:gd name="T16" fmla="*/ 299 w 1669"/>
                <a:gd name="T17" fmla="*/ 376 h 439"/>
                <a:gd name="T18" fmla="*/ 340 w 1669"/>
                <a:gd name="T19" fmla="*/ 294 h 439"/>
                <a:gd name="T20" fmla="*/ 381 w 1669"/>
                <a:gd name="T21" fmla="*/ 208 h 439"/>
                <a:gd name="T22" fmla="*/ 423 w 1669"/>
                <a:gd name="T23" fmla="*/ 132 h 439"/>
                <a:gd name="T24" fmla="*/ 464 w 1669"/>
                <a:gd name="T25" fmla="*/ 68 h 439"/>
                <a:gd name="T26" fmla="*/ 505 w 1669"/>
                <a:gd name="T27" fmla="*/ 34 h 439"/>
                <a:gd name="T28" fmla="*/ 546 w 1669"/>
                <a:gd name="T29" fmla="*/ 36 h 439"/>
                <a:gd name="T30" fmla="*/ 587 w 1669"/>
                <a:gd name="T31" fmla="*/ 54 h 439"/>
                <a:gd name="T32" fmla="*/ 629 w 1669"/>
                <a:gd name="T33" fmla="*/ 87 h 439"/>
                <a:gd name="T34" fmla="*/ 670 w 1669"/>
                <a:gd name="T35" fmla="*/ 140 h 439"/>
                <a:gd name="T36" fmla="*/ 711 w 1669"/>
                <a:gd name="T37" fmla="*/ 195 h 439"/>
                <a:gd name="T38" fmla="*/ 752 w 1669"/>
                <a:gd name="T39" fmla="*/ 248 h 439"/>
                <a:gd name="T40" fmla="*/ 793 w 1669"/>
                <a:gd name="T41" fmla="*/ 307 h 439"/>
                <a:gd name="T42" fmla="*/ 834 w 1669"/>
                <a:gd name="T43" fmla="*/ 357 h 439"/>
                <a:gd name="T44" fmla="*/ 876 w 1669"/>
                <a:gd name="T45" fmla="*/ 395 h 439"/>
                <a:gd name="T46" fmla="*/ 917 w 1669"/>
                <a:gd name="T47" fmla="*/ 426 h 439"/>
                <a:gd name="T48" fmla="*/ 958 w 1669"/>
                <a:gd name="T49" fmla="*/ 439 h 439"/>
                <a:gd name="T50" fmla="*/ 999 w 1669"/>
                <a:gd name="T51" fmla="*/ 427 h 439"/>
                <a:gd name="T52" fmla="*/ 1040 w 1669"/>
                <a:gd name="T53" fmla="*/ 394 h 439"/>
                <a:gd name="T54" fmla="*/ 1082 w 1669"/>
                <a:gd name="T55" fmla="*/ 338 h 439"/>
                <a:gd name="T56" fmla="*/ 1123 w 1669"/>
                <a:gd name="T57" fmla="*/ 258 h 439"/>
                <a:gd name="T58" fmla="*/ 1164 w 1669"/>
                <a:gd name="T59" fmla="*/ 165 h 439"/>
                <a:gd name="T60" fmla="*/ 1205 w 1669"/>
                <a:gd name="T61" fmla="*/ 79 h 439"/>
                <a:gd name="T62" fmla="*/ 1246 w 1669"/>
                <a:gd name="T63" fmla="*/ 17 h 439"/>
                <a:gd name="T64" fmla="*/ 1287 w 1669"/>
                <a:gd name="T65" fmla="*/ 0 h 439"/>
                <a:gd name="T66" fmla="*/ 1329 w 1669"/>
                <a:gd name="T67" fmla="*/ 37 h 439"/>
                <a:gd name="T68" fmla="*/ 1370 w 1669"/>
                <a:gd name="T69" fmla="*/ 114 h 439"/>
                <a:gd name="T70" fmla="*/ 1411 w 1669"/>
                <a:gd name="T71" fmla="*/ 209 h 439"/>
                <a:gd name="T72" fmla="*/ 1452 w 1669"/>
                <a:gd name="T73" fmla="*/ 271 h 439"/>
                <a:gd name="T74" fmla="*/ 1493 w 1669"/>
                <a:gd name="T75" fmla="*/ 255 h 439"/>
                <a:gd name="T76" fmla="*/ 1535 w 1669"/>
                <a:gd name="T77" fmla="*/ 176 h 439"/>
                <a:gd name="T78" fmla="*/ 1576 w 1669"/>
                <a:gd name="T79" fmla="*/ 95 h 439"/>
                <a:gd name="T80" fmla="*/ 1617 w 1669"/>
                <a:gd name="T81" fmla="*/ 65 h 439"/>
                <a:gd name="T82" fmla="*/ 1658 w 1669"/>
                <a:gd name="T83" fmla="*/ 115 h 439"/>
                <a:gd name="T84" fmla="*/ 1669 w 1669"/>
                <a:gd name="T85" fmla="*/ 14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9" h="439">
                  <a:moveTo>
                    <a:pt x="0" y="271"/>
                  </a:moveTo>
                  <a:lnTo>
                    <a:pt x="11" y="250"/>
                  </a:lnTo>
                  <a:lnTo>
                    <a:pt x="52" y="190"/>
                  </a:lnTo>
                  <a:lnTo>
                    <a:pt x="93" y="184"/>
                  </a:lnTo>
                  <a:lnTo>
                    <a:pt x="135" y="245"/>
                  </a:lnTo>
                  <a:lnTo>
                    <a:pt x="176" y="332"/>
                  </a:lnTo>
                  <a:lnTo>
                    <a:pt x="217" y="395"/>
                  </a:lnTo>
                  <a:lnTo>
                    <a:pt x="258" y="413"/>
                  </a:lnTo>
                  <a:lnTo>
                    <a:pt x="299" y="376"/>
                  </a:lnTo>
                  <a:lnTo>
                    <a:pt x="340" y="294"/>
                  </a:lnTo>
                  <a:lnTo>
                    <a:pt x="381" y="208"/>
                  </a:lnTo>
                  <a:lnTo>
                    <a:pt x="423" y="132"/>
                  </a:lnTo>
                  <a:lnTo>
                    <a:pt x="464" y="68"/>
                  </a:lnTo>
                  <a:lnTo>
                    <a:pt x="505" y="34"/>
                  </a:lnTo>
                  <a:lnTo>
                    <a:pt x="546" y="36"/>
                  </a:lnTo>
                  <a:lnTo>
                    <a:pt x="587" y="54"/>
                  </a:lnTo>
                  <a:lnTo>
                    <a:pt x="629" y="87"/>
                  </a:lnTo>
                  <a:lnTo>
                    <a:pt x="670" y="140"/>
                  </a:lnTo>
                  <a:lnTo>
                    <a:pt x="711" y="195"/>
                  </a:lnTo>
                  <a:lnTo>
                    <a:pt x="752" y="248"/>
                  </a:lnTo>
                  <a:lnTo>
                    <a:pt x="793" y="307"/>
                  </a:lnTo>
                  <a:lnTo>
                    <a:pt x="834" y="357"/>
                  </a:lnTo>
                  <a:lnTo>
                    <a:pt x="876" y="395"/>
                  </a:lnTo>
                  <a:lnTo>
                    <a:pt x="917" y="426"/>
                  </a:lnTo>
                  <a:lnTo>
                    <a:pt x="958" y="439"/>
                  </a:lnTo>
                  <a:lnTo>
                    <a:pt x="999" y="427"/>
                  </a:lnTo>
                  <a:lnTo>
                    <a:pt x="1040" y="394"/>
                  </a:lnTo>
                  <a:lnTo>
                    <a:pt x="1082" y="338"/>
                  </a:lnTo>
                  <a:lnTo>
                    <a:pt x="1123" y="258"/>
                  </a:lnTo>
                  <a:lnTo>
                    <a:pt x="1164" y="165"/>
                  </a:lnTo>
                  <a:lnTo>
                    <a:pt x="1205" y="79"/>
                  </a:lnTo>
                  <a:lnTo>
                    <a:pt x="1246" y="17"/>
                  </a:lnTo>
                  <a:lnTo>
                    <a:pt x="1287" y="0"/>
                  </a:lnTo>
                  <a:lnTo>
                    <a:pt x="1329" y="37"/>
                  </a:lnTo>
                  <a:lnTo>
                    <a:pt x="1370" y="114"/>
                  </a:lnTo>
                  <a:lnTo>
                    <a:pt x="1411" y="209"/>
                  </a:lnTo>
                  <a:lnTo>
                    <a:pt x="1452" y="271"/>
                  </a:lnTo>
                  <a:lnTo>
                    <a:pt x="1493" y="255"/>
                  </a:lnTo>
                  <a:lnTo>
                    <a:pt x="1535" y="176"/>
                  </a:lnTo>
                  <a:lnTo>
                    <a:pt x="1576" y="95"/>
                  </a:lnTo>
                  <a:lnTo>
                    <a:pt x="1617" y="65"/>
                  </a:lnTo>
                  <a:lnTo>
                    <a:pt x="1658" y="115"/>
                  </a:lnTo>
                  <a:lnTo>
                    <a:pt x="1669" y="140"/>
                  </a:lnTo>
                </a:path>
              </a:pathLst>
            </a:custGeom>
            <a:noFill/>
            <a:ln w="142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92" name="Freeform 171"/>
            <p:cNvSpPr>
              <a:spLocks/>
            </p:cNvSpPr>
            <p:nvPr/>
          </p:nvSpPr>
          <p:spPr bwMode="auto">
            <a:xfrm>
              <a:off x="5040" y="2130"/>
              <a:ext cx="1669" cy="627"/>
            </a:xfrm>
            <a:custGeom>
              <a:avLst/>
              <a:gdLst>
                <a:gd name="T0" fmla="*/ 0 w 1669"/>
                <a:gd name="T1" fmla="*/ 385 h 627"/>
                <a:gd name="T2" fmla="*/ 11 w 1669"/>
                <a:gd name="T3" fmla="*/ 384 h 627"/>
                <a:gd name="T4" fmla="*/ 52 w 1669"/>
                <a:gd name="T5" fmla="*/ 382 h 627"/>
                <a:gd name="T6" fmla="*/ 93 w 1669"/>
                <a:gd name="T7" fmla="*/ 390 h 627"/>
                <a:gd name="T8" fmla="*/ 135 w 1669"/>
                <a:gd name="T9" fmla="*/ 386 h 627"/>
                <a:gd name="T10" fmla="*/ 176 w 1669"/>
                <a:gd name="T11" fmla="*/ 379 h 627"/>
                <a:gd name="T12" fmla="*/ 217 w 1669"/>
                <a:gd name="T13" fmla="*/ 391 h 627"/>
                <a:gd name="T14" fmla="*/ 258 w 1669"/>
                <a:gd name="T15" fmla="*/ 390 h 627"/>
                <a:gd name="T16" fmla="*/ 299 w 1669"/>
                <a:gd name="T17" fmla="*/ 373 h 627"/>
                <a:gd name="T18" fmla="*/ 340 w 1669"/>
                <a:gd name="T19" fmla="*/ 389 h 627"/>
                <a:gd name="T20" fmla="*/ 381 w 1669"/>
                <a:gd name="T21" fmla="*/ 402 h 627"/>
                <a:gd name="T22" fmla="*/ 423 w 1669"/>
                <a:gd name="T23" fmla="*/ 365 h 627"/>
                <a:gd name="T24" fmla="*/ 464 w 1669"/>
                <a:gd name="T25" fmla="*/ 375 h 627"/>
                <a:gd name="T26" fmla="*/ 505 w 1669"/>
                <a:gd name="T27" fmla="*/ 433 h 627"/>
                <a:gd name="T28" fmla="*/ 546 w 1669"/>
                <a:gd name="T29" fmla="*/ 377 h 627"/>
                <a:gd name="T30" fmla="*/ 587 w 1669"/>
                <a:gd name="T31" fmla="*/ 271 h 627"/>
                <a:gd name="T32" fmla="*/ 629 w 1669"/>
                <a:gd name="T33" fmla="*/ 369 h 627"/>
                <a:gd name="T34" fmla="*/ 670 w 1669"/>
                <a:gd name="T35" fmla="*/ 586 h 627"/>
                <a:gd name="T36" fmla="*/ 711 w 1669"/>
                <a:gd name="T37" fmla="*/ 627 h 627"/>
                <a:gd name="T38" fmla="*/ 752 w 1669"/>
                <a:gd name="T39" fmla="*/ 498 h 627"/>
                <a:gd name="T40" fmla="*/ 793 w 1669"/>
                <a:gd name="T41" fmla="*/ 364 h 627"/>
                <a:gd name="T42" fmla="*/ 834 w 1669"/>
                <a:gd name="T43" fmla="*/ 184 h 627"/>
                <a:gd name="T44" fmla="*/ 876 w 1669"/>
                <a:gd name="T45" fmla="*/ 0 h 627"/>
                <a:gd name="T46" fmla="*/ 917 w 1669"/>
                <a:gd name="T47" fmla="*/ 60 h 627"/>
                <a:gd name="T48" fmla="*/ 958 w 1669"/>
                <a:gd name="T49" fmla="*/ 282 h 627"/>
                <a:gd name="T50" fmla="*/ 999 w 1669"/>
                <a:gd name="T51" fmla="*/ 350 h 627"/>
                <a:gd name="T52" fmla="*/ 1040 w 1669"/>
                <a:gd name="T53" fmla="*/ 255 h 627"/>
                <a:gd name="T54" fmla="*/ 1082 w 1669"/>
                <a:gd name="T55" fmla="*/ 226 h 627"/>
                <a:gd name="T56" fmla="*/ 1123 w 1669"/>
                <a:gd name="T57" fmla="*/ 275 h 627"/>
                <a:gd name="T58" fmla="*/ 1164 w 1669"/>
                <a:gd name="T59" fmla="*/ 277 h 627"/>
                <a:gd name="T60" fmla="*/ 1205 w 1669"/>
                <a:gd name="T61" fmla="*/ 250 h 627"/>
                <a:gd name="T62" fmla="*/ 1246 w 1669"/>
                <a:gd name="T63" fmla="*/ 261 h 627"/>
                <a:gd name="T64" fmla="*/ 1287 w 1669"/>
                <a:gd name="T65" fmla="*/ 272 h 627"/>
                <a:gd name="T66" fmla="*/ 1329 w 1669"/>
                <a:gd name="T67" fmla="*/ 260 h 627"/>
                <a:gd name="T68" fmla="*/ 1370 w 1669"/>
                <a:gd name="T69" fmla="*/ 258 h 627"/>
                <a:gd name="T70" fmla="*/ 1411 w 1669"/>
                <a:gd name="T71" fmla="*/ 268 h 627"/>
                <a:gd name="T72" fmla="*/ 1452 w 1669"/>
                <a:gd name="T73" fmla="*/ 264 h 627"/>
                <a:gd name="T74" fmla="*/ 1493 w 1669"/>
                <a:gd name="T75" fmla="*/ 259 h 627"/>
                <a:gd name="T76" fmla="*/ 1535 w 1669"/>
                <a:gd name="T77" fmla="*/ 265 h 627"/>
                <a:gd name="T78" fmla="*/ 1576 w 1669"/>
                <a:gd name="T79" fmla="*/ 266 h 627"/>
                <a:gd name="T80" fmla="*/ 1617 w 1669"/>
                <a:gd name="T81" fmla="*/ 260 h 627"/>
                <a:gd name="T82" fmla="*/ 1658 w 1669"/>
                <a:gd name="T83" fmla="*/ 262 h 627"/>
                <a:gd name="T84" fmla="*/ 1669 w 1669"/>
                <a:gd name="T85" fmla="*/ 26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9" h="627">
                  <a:moveTo>
                    <a:pt x="0" y="385"/>
                  </a:moveTo>
                  <a:lnTo>
                    <a:pt x="11" y="384"/>
                  </a:lnTo>
                  <a:lnTo>
                    <a:pt x="52" y="382"/>
                  </a:lnTo>
                  <a:lnTo>
                    <a:pt x="93" y="390"/>
                  </a:lnTo>
                  <a:lnTo>
                    <a:pt x="135" y="386"/>
                  </a:lnTo>
                  <a:lnTo>
                    <a:pt x="176" y="379"/>
                  </a:lnTo>
                  <a:lnTo>
                    <a:pt x="217" y="391"/>
                  </a:lnTo>
                  <a:lnTo>
                    <a:pt x="258" y="390"/>
                  </a:lnTo>
                  <a:lnTo>
                    <a:pt x="299" y="373"/>
                  </a:lnTo>
                  <a:lnTo>
                    <a:pt x="340" y="389"/>
                  </a:lnTo>
                  <a:lnTo>
                    <a:pt x="381" y="402"/>
                  </a:lnTo>
                  <a:lnTo>
                    <a:pt x="423" y="365"/>
                  </a:lnTo>
                  <a:lnTo>
                    <a:pt x="464" y="375"/>
                  </a:lnTo>
                  <a:lnTo>
                    <a:pt x="505" y="433"/>
                  </a:lnTo>
                  <a:lnTo>
                    <a:pt x="546" y="377"/>
                  </a:lnTo>
                  <a:lnTo>
                    <a:pt x="587" y="271"/>
                  </a:lnTo>
                  <a:lnTo>
                    <a:pt x="629" y="369"/>
                  </a:lnTo>
                  <a:lnTo>
                    <a:pt x="670" y="586"/>
                  </a:lnTo>
                  <a:lnTo>
                    <a:pt x="711" y="627"/>
                  </a:lnTo>
                  <a:lnTo>
                    <a:pt x="752" y="498"/>
                  </a:lnTo>
                  <a:lnTo>
                    <a:pt x="793" y="364"/>
                  </a:lnTo>
                  <a:lnTo>
                    <a:pt x="834" y="184"/>
                  </a:lnTo>
                  <a:lnTo>
                    <a:pt x="876" y="0"/>
                  </a:lnTo>
                  <a:lnTo>
                    <a:pt x="917" y="60"/>
                  </a:lnTo>
                  <a:lnTo>
                    <a:pt x="958" y="282"/>
                  </a:lnTo>
                  <a:lnTo>
                    <a:pt x="999" y="350"/>
                  </a:lnTo>
                  <a:lnTo>
                    <a:pt x="1040" y="255"/>
                  </a:lnTo>
                  <a:lnTo>
                    <a:pt x="1082" y="226"/>
                  </a:lnTo>
                  <a:lnTo>
                    <a:pt x="1123" y="275"/>
                  </a:lnTo>
                  <a:lnTo>
                    <a:pt x="1164" y="277"/>
                  </a:lnTo>
                  <a:lnTo>
                    <a:pt x="1205" y="250"/>
                  </a:lnTo>
                  <a:lnTo>
                    <a:pt x="1246" y="261"/>
                  </a:lnTo>
                  <a:lnTo>
                    <a:pt x="1287" y="272"/>
                  </a:lnTo>
                  <a:lnTo>
                    <a:pt x="1329" y="260"/>
                  </a:lnTo>
                  <a:lnTo>
                    <a:pt x="1370" y="258"/>
                  </a:lnTo>
                  <a:lnTo>
                    <a:pt x="1411" y="268"/>
                  </a:lnTo>
                  <a:lnTo>
                    <a:pt x="1452" y="264"/>
                  </a:lnTo>
                  <a:lnTo>
                    <a:pt x="1493" y="259"/>
                  </a:lnTo>
                  <a:lnTo>
                    <a:pt x="1535" y="265"/>
                  </a:lnTo>
                  <a:lnTo>
                    <a:pt x="1576" y="266"/>
                  </a:lnTo>
                  <a:lnTo>
                    <a:pt x="1617" y="260"/>
                  </a:lnTo>
                  <a:lnTo>
                    <a:pt x="1658" y="262"/>
                  </a:lnTo>
                  <a:lnTo>
                    <a:pt x="1669" y="263"/>
                  </a:lnTo>
                </a:path>
              </a:pathLst>
            </a:custGeom>
            <a:noFill/>
            <a:ln w="142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93" name="Freeform 172"/>
            <p:cNvSpPr>
              <a:spLocks/>
            </p:cNvSpPr>
            <p:nvPr/>
          </p:nvSpPr>
          <p:spPr bwMode="auto">
            <a:xfrm>
              <a:off x="5040" y="1776"/>
              <a:ext cx="1669" cy="610"/>
            </a:xfrm>
            <a:custGeom>
              <a:avLst/>
              <a:gdLst>
                <a:gd name="T0" fmla="*/ 0 w 1669"/>
                <a:gd name="T1" fmla="*/ 465 h 610"/>
                <a:gd name="T2" fmla="*/ 11 w 1669"/>
                <a:gd name="T3" fmla="*/ 467 h 610"/>
                <a:gd name="T4" fmla="*/ 52 w 1669"/>
                <a:gd name="T5" fmla="*/ 425 h 610"/>
                <a:gd name="T6" fmla="*/ 93 w 1669"/>
                <a:gd name="T7" fmla="*/ 346 h 610"/>
                <a:gd name="T8" fmla="*/ 135 w 1669"/>
                <a:gd name="T9" fmla="*/ 270 h 610"/>
                <a:gd name="T10" fmla="*/ 176 w 1669"/>
                <a:gd name="T11" fmla="*/ 227 h 610"/>
                <a:gd name="T12" fmla="*/ 217 w 1669"/>
                <a:gd name="T13" fmla="*/ 224 h 610"/>
                <a:gd name="T14" fmla="*/ 258 w 1669"/>
                <a:gd name="T15" fmla="*/ 260 h 610"/>
                <a:gd name="T16" fmla="*/ 299 w 1669"/>
                <a:gd name="T17" fmla="*/ 326 h 610"/>
                <a:gd name="T18" fmla="*/ 340 w 1669"/>
                <a:gd name="T19" fmla="*/ 401 h 610"/>
                <a:gd name="T20" fmla="*/ 381 w 1669"/>
                <a:gd name="T21" fmla="*/ 470 h 610"/>
                <a:gd name="T22" fmla="*/ 423 w 1669"/>
                <a:gd name="T23" fmla="*/ 531 h 610"/>
                <a:gd name="T24" fmla="*/ 464 w 1669"/>
                <a:gd name="T25" fmla="*/ 579 h 610"/>
                <a:gd name="T26" fmla="*/ 505 w 1669"/>
                <a:gd name="T27" fmla="*/ 606 h 610"/>
                <a:gd name="T28" fmla="*/ 546 w 1669"/>
                <a:gd name="T29" fmla="*/ 610 h 610"/>
                <a:gd name="T30" fmla="*/ 587 w 1669"/>
                <a:gd name="T31" fmla="*/ 594 h 610"/>
                <a:gd name="T32" fmla="*/ 629 w 1669"/>
                <a:gd name="T33" fmla="*/ 567 h 610"/>
                <a:gd name="T34" fmla="*/ 670 w 1669"/>
                <a:gd name="T35" fmla="*/ 531 h 610"/>
                <a:gd name="T36" fmla="*/ 711 w 1669"/>
                <a:gd name="T37" fmla="*/ 482 h 610"/>
                <a:gd name="T38" fmla="*/ 752 w 1669"/>
                <a:gd name="T39" fmla="*/ 424 h 610"/>
                <a:gd name="T40" fmla="*/ 793 w 1669"/>
                <a:gd name="T41" fmla="*/ 367 h 610"/>
                <a:gd name="T42" fmla="*/ 834 w 1669"/>
                <a:gd name="T43" fmla="*/ 303 h 610"/>
                <a:gd name="T44" fmla="*/ 876 w 1669"/>
                <a:gd name="T45" fmla="*/ 237 h 610"/>
                <a:gd name="T46" fmla="*/ 917 w 1669"/>
                <a:gd name="T47" fmla="*/ 175 h 610"/>
                <a:gd name="T48" fmla="*/ 958 w 1669"/>
                <a:gd name="T49" fmla="*/ 118 h 610"/>
                <a:gd name="T50" fmla="*/ 999 w 1669"/>
                <a:gd name="T51" fmla="*/ 66 h 610"/>
                <a:gd name="T52" fmla="*/ 1040 w 1669"/>
                <a:gd name="T53" fmla="*/ 23 h 610"/>
                <a:gd name="T54" fmla="*/ 1082 w 1669"/>
                <a:gd name="T55" fmla="*/ 0 h 610"/>
                <a:gd name="T56" fmla="*/ 1123 w 1669"/>
                <a:gd name="T57" fmla="*/ 0 h 610"/>
                <a:gd name="T58" fmla="*/ 1164 w 1669"/>
                <a:gd name="T59" fmla="*/ 26 h 610"/>
                <a:gd name="T60" fmla="*/ 1205 w 1669"/>
                <a:gd name="T61" fmla="*/ 71 h 610"/>
                <a:gd name="T62" fmla="*/ 1246 w 1669"/>
                <a:gd name="T63" fmla="*/ 135 h 610"/>
                <a:gd name="T64" fmla="*/ 1287 w 1669"/>
                <a:gd name="T65" fmla="*/ 220 h 610"/>
                <a:gd name="T66" fmla="*/ 1329 w 1669"/>
                <a:gd name="T67" fmla="*/ 306 h 610"/>
                <a:gd name="T68" fmla="*/ 1370 w 1669"/>
                <a:gd name="T69" fmla="*/ 364 h 610"/>
                <a:gd name="T70" fmla="*/ 1411 w 1669"/>
                <a:gd name="T71" fmla="*/ 383 h 610"/>
                <a:gd name="T72" fmla="*/ 1452 w 1669"/>
                <a:gd name="T73" fmla="*/ 360 h 610"/>
                <a:gd name="T74" fmla="*/ 1493 w 1669"/>
                <a:gd name="T75" fmla="*/ 290 h 610"/>
                <a:gd name="T76" fmla="*/ 1535 w 1669"/>
                <a:gd name="T77" fmla="*/ 206 h 610"/>
                <a:gd name="T78" fmla="*/ 1576 w 1669"/>
                <a:gd name="T79" fmla="*/ 154 h 610"/>
                <a:gd name="T80" fmla="*/ 1617 w 1669"/>
                <a:gd name="T81" fmla="*/ 146 h 610"/>
                <a:gd name="T82" fmla="*/ 1658 w 1669"/>
                <a:gd name="T83" fmla="*/ 182 h 610"/>
                <a:gd name="T84" fmla="*/ 1669 w 1669"/>
                <a:gd name="T85" fmla="*/ 203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9" h="610">
                  <a:moveTo>
                    <a:pt x="0" y="465"/>
                  </a:moveTo>
                  <a:lnTo>
                    <a:pt x="11" y="467"/>
                  </a:lnTo>
                  <a:lnTo>
                    <a:pt x="52" y="425"/>
                  </a:lnTo>
                  <a:lnTo>
                    <a:pt x="93" y="346"/>
                  </a:lnTo>
                  <a:lnTo>
                    <a:pt x="135" y="270"/>
                  </a:lnTo>
                  <a:lnTo>
                    <a:pt x="176" y="227"/>
                  </a:lnTo>
                  <a:lnTo>
                    <a:pt x="217" y="224"/>
                  </a:lnTo>
                  <a:lnTo>
                    <a:pt x="258" y="260"/>
                  </a:lnTo>
                  <a:lnTo>
                    <a:pt x="299" y="326"/>
                  </a:lnTo>
                  <a:lnTo>
                    <a:pt x="340" y="401"/>
                  </a:lnTo>
                  <a:lnTo>
                    <a:pt x="381" y="470"/>
                  </a:lnTo>
                  <a:lnTo>
                    <a:pt x="423" y="531"/>
                  </a:lnTo>
                  <a:lnTo>
                    <a:pt x="464" y="579"/>
                  </a:lnTo>
                  <a:lnTo>
                    <a:pt x="505" y="606"/>
                  </a:lnTo>
                  <a:lnTo>
                    <a:pt x="546" y="610"/>
                  </a:lnTo>
                  <a:lnTo>
                    <a:pt x="587" y="594"/>
                  </a:lnTo>
                  <a:lnTo>
                    <a:pt x="629" y="567"/>
                  </a:lnTo>
                  <a:lnTo>
                    <a:pt x="670" y="531"/>
                  </a:lnTo>
                  <a:lnTo>
                    <a:pt x="711" y="482"/>
                  </a:lnTo>
                  <a:lnTo>
                    <a:pt x="752" y="424"/>
                  </a:lnTo>
                  <a:lnTo>
                    <a:pt x="793" y="367"/>
                  </a:lnTo>
                  <a:lnTo>
                    <a:pt x="834" y="303"/>
                  </a:lnTo>
                  <a:lnTo>
                    <a:pt x="876" y="237"/>
                  </a:lnTo>
                  <a:lnTo>
                    <a:pt x="917" y="175"/>
                  </a:lnTo>
                  <a:lnTo>
                    <a:pt x="958" y="118"/>
                  </a:lnTo>
                  <a:lnTo>
                    <a:pt x="999" y="66"/>
                  </a:lnTo>
                  <a:lnTo>
                    <a:pt x="1040" y="23"/>
                  </a:lnTo>
                  <a:lnTo>
                    <a:pt x="1082" y="0"/>
                  </a:lnTo>
                  <a:lnTo>
                    <a:pt x="1123" y="0"/>
                  </a:lnTo>
                  <a:lnTo>
                    <a:pt x="1164" y="26"/>
                  </a:lnTo>
                  <a:lnTo>
                    <a:pt x="1205" y="71"/>
                  </a:lnTo>
                  <a:lnTo>
                    <a:pt x="1246" y="135"/>
                  </a:lnTo>
                  <a:lnTo>
                    <a:pt x="1287" y="220"/>
                  </a:lnTo>
                  <a:lnTo>
                    <a:pt x="1329" y="306"/>
                  </a:lnTo>
                  <a:lnTo>
                    <a:pt x="1370" y="364"/>
                  </a:lnTo>
                  <a:lnTo>
                    <a:pt x="1411" y="383"/>
                  </a:lnTo>
                  <a:lnTo>
                    <a:pt x="1452" y="360"/>
                  </a:lnTo>
                  <a:lnTo>
                    <a:pt x="1493" y="290"/>
                  </a:lnTo>
                  <a:lnTo>
                    <a:pt x="1535" y="206"/>
                  </a:lnTo>
                  <a:lnTo>
                    <a:pt x="1576" y="154"/>
                  </a:lnTo>
                  <a:lnTo>
                    <a:pt x="1617" y="146"/>
                  </a:lnTo>
                  <a:lnTo>
                    <a:pt x="1658" y="182"/>
                  </a:lnTo>
                  <a:lnTo>
                    <a:pt x="1669" y="203"/>
                  </a:lnTo>
                </a:path>
              </a:pathLst>
            </a:custGeom>
            <a:noFill/>
            <a:ln w="142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94" name="Freeform 173"/>
            <p:cNvSpPr>
              <a:spLocks/>
            </p:cNvSpPr>
            <p:nvPr/>
          </p:nvSpPr>
          <p:spPr bwMode="auto">
            <a:xfrm>
              <a:off x="5040" y="1404"/>
              <a:ext cx="1669" cy="615"/>
            </a:xfrm>
            <a:custGeom>
              <a:avLst/>
              <a:gdLst>
                <a:gd name="T0" fmla="*/ 0 w 1669"/>
                <a:gd name="T1" fmla="*/ 239 h 615"/>
                <a:gd name="T2" fmla="*/ 11 w 1669"/>
                <a:gd name="T3" fmla="*/ 239 h 615"/>
                <a:gd name="T4" fmla="*/ 52 w 1669"/>
                <a:gd name="T5" fmla="*/ 256 h 615"/>
                <a:gd name="T6" fmla="*/ 93 w 1669"/>
                <a:gd name="T7" fmla="*/ 294 h 615"/>
                <a:gd name="T8" fmla="*/ 135 w 1669"/>
                <a:gd name="T9" fmla="*/ 344 h 615"/>
                <a:gd name="T10" fmla="*/ 176 w 1669"/>
                <a:gd name="T11" fmla="*/ 397 h 615"/>
                <a:gd name="T12" fmla="*/ 217 w 1669"/>
                <a:gd name="T13" fmla="*/ 448 h 615"/>
                <a:gd name="T14" fmla="*/ 258 w 1669"/>
                <a:gd name="T15" fmla="*/ 495 h 615"/>
                <a:gd name="T16" fmla="*/ 299 w 1669"/>
                <a:gd name="T17" fmla="*/ 537 h 615"/>
                <a:gd name="T18" fmla="*/ 340 w 1669"/>
                <a:gd name="T19" fmla="*/ 576 h 615"/>
                <a:gd name="T20" fmla="*/ 381 w 1669"/>
                <a:gd name="T21" fmla="*/ 603 h 615"/>
                <a:gd name="T22" fmla="*/ 423 w 1669"/>
                <a:gd name="T23" fmla="*/ 615 h 615"/>
                <a:gd name="T24" fmla="*/ 464 w 1669"/>
                <a:gd name="T25" fmla="*/ 614 h 615"/>
                <a:gd name="T26" fmla="*/ 505 w 1669"/>
                <a:gd name="T27" fmla="*/ 604 h 615"/>
                <a:gd name="T28" fmla="*/ 546 w 1669"/>
                <a:gd name="T29" fmla="*/ 584 h 615"/>
                <a:gd name="T30" fmla="*/ 587 w 1669"/>
                <a:gd name="T31" fmla="*/ 556 h 615"/>
                <a:gd name="T32" fmla="*/ 629 w 1669"/>
                <a:gd name="T33" fmla="*/ 526 h 615"/>
                <a:gd name="T34" fmla="*/ 670 w 1669"/>
                <a:gd name="T35" fmla="*/ 494 h 615"/>
                <a:gd name="T36" fmla="*/ 711 w 1669"/>
                <a:gd name="T37" fmla="*/ 456 h 615"/>
                <a:gd name="T38" fmla="*/ 752 w 1669"/>
                <a:gd name="T39" fmla="*/ 416 h 615"/>
                <a:gd name="T40" fmla="*/ 793 w 1669"/>
                <a:gd name="T41" fmla="*/ 373 h 615"/>
                <a:gd name="T42" fmla="*/ 834 w 1669"/>
                <a:gd name="T43" fmla="*/ 323 h 615"/>
                <a:gd name="T44" fmla="*/ 876 w 1669"/>
                <a:gd name="T45" fmla="*/ 278 h 615"/>
                <a:gd name="T46" fmla="*/ 917 w 1669"/>
                <a:gd name="T47" fmla="*/ 236 h 615"/>
                <a:gd name="T48" fmla="*/ 958 w 1669"/>
                <a:gd name="T49" fmla="*/ 190 h 615"/>
                <a:gd name="T50" fmla="*/ 999 w 1669"/>
                <a:gd name="T51" fmla="*/ 143 h 615"/>
                <a:gd name="T52" fmla="*/ 1040 w 1669"/>
                <a:gd name="T53" fmla="*/ 98 h 615"/>
                <a:gd name="T54" fmla="*/ 1082 w 1669"/>
                <a:gd name="T55" fmla="*/ 58 h 615"/>
                <a:gd name="T56" fmla="*/ 1123 w 1669"/>
                <a:gd name="T57" fmla="*/ 29 h 615"/>
                <a:gd name="T58" fmla="*/ 1164 w 1669"/>
                <a:gd name="T59" fmla="*/ 10 h 615"/>
                <a:gd name="T60" fmla="*/ 1205 w 1669"/>
                <a:gd name="T61" fmla="*/ 0 h 615"/>
                <a:gd name="T62" fmla="*/ 1246 w 1669"/>
                <a:gd name="T63" fmla="*/ 4 h 615"/>
                <a:gd name="T64" fmla="*/ 1287 w 1669"/>
                <a:gd name="T65" fmla="*/ 21 h 615"/>
                <a:gd name="T66" fmla="*/ 1329 w 1669"/>
                <a:gd name="T67" fmla="*/ 48 h 615"/>
                <a:gd name="T68" fmla="*/ 1370 w 1669"/>
                <a:gd name="T69" fmla="*/ 86 h 615"/>
                <a:gd name="T70" fmla="*/ 1411 w 1669"/>
                <a:gd name="T71" fmla="*/ 130 h 615"/>
                <a:gd name="T72" fmla="*/ 1452 w 1669"/>
                <a:gd name="T73" fmla="*/ 181 h 615"/>
                <a:gd name="T74" fmla="*/ 1493 w 1669"/>
                <a:gd name="T75" fmla="*/ 242 h 615"/>
                <a:gd name="T76" fmla="*/ 1535 w 1669"/>
                <a:gd name="T77" fmla="*/ 300 h 615"/>
                <a:gd name="T78" fmla="*/ 1576 w 1669"/>
                <a:gd name="T79" fmla="*/ 342 h 615"/>
                <a:gd name="T80" fmla="*/ 1617 w 1669"/>
                <a:gd name="T81" fmla="*/ 365 h 615"/>
                <a:gd name="T82" fmla="*/ 1658 w 1669"/>
                <a:gd name="T83" fmla="*/ 373 h 615"/>
                <a:gd name="T84" fmla="*/ 1669 w 1669"/>
                <a:gd name="T85" fmla="*/ 37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9" h="615">
                  <a:moveTo>
                    <a:pt x="0" y="239"/>
                  </a:moveTo>
                  <a:lnTo>
                    <a:pt x="11" y="239"/>
                  </a:lnTo>
                  <a:lnTo>
                    <a:pt x="52" y="256"/>
                  </a:lnTo>
                  <a:lnTo>
                    <a:pt x="93" y="294"/>
                  </a:lnTo>
                  <a:lnTo>
                    <a:pt x="135" y="344"/>
                  </a:lnTo>
                  <a:lnTo>
                    <a:pt x="176" y="397"/>
                  </a:lnTo>
                  <a:lnTo>
                    <a:pt x="217" y="448"/>
                  </a:lnTo>
                  <a:lnTo>
                    <a:pt x="258" y="495"/>
                  </a:lnTo>
                  <a:lnTo>
                    <a:pt x="299" y="537"/>
                  </a:lnTo>
                  <a:lnTo>
                    <a:pt x="340" y="576"/>
                  </a:lnTo>
                  <a:lnTo>
                    <a:pt x="381" y="603"/>
                  </a:lnTo>
                  <a:lnTo>
                    <a:pt x="423" y="615"/>
                  </a:lnTo>
                  <a:lnTo>
                    <a:pt x="464" y="614"/>
                  </a:lnTo>
                  <a:lnTo>
                    <a:pt x="505" y="604"/>
                  </a:lnTo>
                  <a:lnTo>
                    <a:pt x="546" y="584"/>
                  </a:lnTo>
                  <a:lnTo>
                    <a:pt x="587" y="556"/>
                  </a:lnTo>
                  <a:lnTo>
                    <a:pt x="629" y="526"/>
                  </a:lnTo>
                  <a:lnTo>
                    <a:pt x="670" y="494"/>
                  </a:lnTo>
                  <a:lnTo>
                    <a:pt x="711" y="456"/>
                  </a:lnTo>
                  <a:lnTo>
                    <a:pt x="752" y="416"/>
                  </a:lnTo>
                  <a:lnTo>
                    <a:pt x="793" y="373"/>
                  </a:lnTo>
                  <a:lnTo>
                    <a:pt x="834" y="323"/>
                  </a:lnTo>
                  <a:lnTo>
                    <a:pt x="876" y="278"/>
                  </a:lnTo>
                  <a:lnTo>
                    <a:pt x="917" y="236"/>
                  </a:lnTo>
                  <a:lnTo>
                    <a:pt x="958" y="190"/>
                  </a:lnTo>
                  <a:lnTo>
                    <a:pt x="999" y="143"/>
                  </a:lnTo>
                  <a:lnTo>
                    <a:pt x="1040" y="98"/>
                  </a:lnTo>
                  <a:lnTo>
                    <a:pt x="1082" y="58"/>
                  </a:lnTo>
                  <a:lnTo>
                    <a:pt x="1123" y="29"/>
                  </a:lnTo>
                  <a:lnTo>
                    <a:pt x="1164" y="10"/>
                  </a:lnTo>
                  <a:lnTo>
                    <a:pt x="1205" y="0"/>
                  </a:lnTo>
                  <a:lnTo>
                    <a:pt x="1246" y="4"/>
                  </a:lnTo>
                  <a:lnTo>
                    <a:pt x="1287" y="21"/>
                  </a:lnTo>
                  <a:lnTo>
                    <a:pt x="1329" y="48"/>
                  </a:lnTo>
                  <a:lnTo>
                    <a:pt x="1370" y="86"/>
                  </a:lnTo>
                  <a:lnTo>
                    <a:pt x="1411" y="130"/>
                  </a:lnTo>
                  <a:lnTo>
                    <a:pt x="1452" y="181"/>
                  </a:lnTo>
                  <a:lnTo>
                    <a:pt x="1493" y="242"/>
                  </a:lnTo>
                  <a:lnTo>
                    <a:pt x="1535" y="300"/>
                  </a:lnTo>
                  <a:lnTo>
                    <a:pt x="1576" y="342"/>
                  </a:lnTo>
                  <a:lnTo>
                    <a:pt x="1617" y="365"/>
                  </a:lnTo>
                  <a:lnTo>
                    <a:pt x="1658" y="373"/>
                  </a:lnTo>
                  <a:lnTo>
                    <a:pt x="1669" y="370"/>
                  </a:lnTo>
                </a:path>
              </a:pathLst>
            </a:custGeom>
            <a:noFill/>
            <a:ln w="142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95" name="Freeform 174"/>
            <p:cNvSpPr>
              <a:spLocks/>
            </p:cNvSpPr>
            <p:nvPr/>
          </p:nvSpPr>
          <p:spPr bwMode="auto">
            <a:xfrm>
              <a:off x="5040" y="1000"/>
              <a:ext cx="1669" cy="643"/>
            </a:xfrm>
            <a:custGeom>
              <a:avLst/>
              <a:gdLst>
                <a:gd name="T0" fmla="*/ 0 w 1669"/>
                <a:gd name="T1" fmla="*/ 362 h 643"/>
                <a:gd name="T2" fmla="*/ 11 w 1669"/>
                <a:gd name="T3" fmla="*/ 375 h 643"/>
                <a:gd name="T4" fmla="*/ 52 w 1669"/>
                <a:gd name="T5" fmla="*/ 424 h 643"/>
                <a:gd name="T6" fmla="*/ 93 w 1669"/>
                <a:gd name="T7" fmla="*/ 479 h 643"/>
                <a:gd name="T8" fmla="*/ 135 w 1669"/>
                <a:gd name="T9" fmla="*/ 534 h 643"/>
                <a:gd name="T10" fmla="*/ 176 w 1669"/>
                <a:gd name="T11" fmla="*/ 582 h 643"/>
                <a:gd name="T12" fmla="*/ 217 w 1669"/>
                <a:gd name="T13" fmla="*/ 616 h 643"/>
                <a:gd name="T14" fmla="*/ 258 w 1669"/>
                <a:gd name="T15" fmla="*/ 636 h 643"/>
                <a:gd name="T16" fmla="*/ 299 w 1669"/>
                <a:gd name="T17" fmla="*/ 643 h 643"/>
                <a:gd name="T18" fmla="*/ 340 w 1669"/>
                <a:gd name="T19" fmla="*/ 640 h 643"/>
                <a:gd name="T20" fmla="*/ 381 w 1669"/>
                <a:gd name="T21" fmla="*/ 633 h 643"/>
                <a:gd name="T22" fmla="*/ 423 w 1669"/>
                <a:gd name="T23" fmla="*/ 625 h 643"/>
                <a:gd name="T24" fmla="*/ 464 w 1669"/>
                <a:gd name="T25" fmla="*/ 614 h 643"/>
                <a:gd name="T26" fmla="*/ 505 w 1669"/>
                <a:gd name="T27" fmla="*/ 601 h 643"/>
                <a:gd name="T28" fmla="*/ 546 w 1669"/>
                <a:gd name="T29" fmla="*/ 586 h 643"/>
                <a:gd name="T30" fmla="*/ 587 w 1669"/>
                <a:gd name="T31" fmla="*/ 569 h 643"/>
                <a:gd name="T32" fmla="*/ 629 w 1669"/>
                <a:gd name="T33" fmla="*/ 544 h 643"/>
                <a:gd name="T34" fmla="*/ 670 w 1669"/>
                <a:gd name="T35" fmla="*/ 513 h 643"/>
                <a:gd name="T36" fmla="*/ 711 w 1669"/>
                <a:gd name="T37" fmla="*/ 482 h 643"/>
                <a:gd name="T38" fmla="*/ 752 w 1669"/>
                <a:gd name="T39" fmla="*/ 447 h 643"/>
                <a:gd name="T40" fmla="*/ 793 w 1669"/>
                <a:gd name="T41" fmla="*/ 408 h 643"/>
                <a:gd name="T42" fmla="*/ 834 w 1669"/>
                <a:gd name="T43" fmla="*/ 361 h 643"/>
                <a:gd name="T44" fmla="*/ 876 w 1669"/>
                <a:gd name="T45" fmla="*/ 319 h 643"/>
                <a:gd name="T46" fmla="*/ 917 w 1669"/>
                <a:gd name="T47" fmla="*/ 283 h 643"/>
                <a:gd name="T48" fmla="*/ 958 w 1669"/>
                <a:gd name="T49" fmla="*/ 251 h 643"/>
                <a:gd name="T50" fmla="*/ 999 w 1669"/>
                <a:gd name="T51" fmla="*/ 218 h 643"/>
                <a:gd name="T52" fmla="*/ 1040 w 1669"/>
                <a:gd name="T53" fmla="*/ 184 h 643"/>
                <a:gd name="T54" fmla="*/ 1082 w 1669"/>
                <a:gd name="T55" fmla="*/ 152 h 643"/>
                <a:gd name="T56" fmla="*/ 1123 w 1669"/>
                <a:gd name="T57" fmla="*/ 124 h 643"/>
                <a:gd name="T58" fmla="*/ 1164 w 1669"/>
                <a:gd name="T59" fmla="*/ 96 h 643"/>
                <a:gd name="T60" fmla="*/ 1205 w 1669"/>
                <a:gd name="T61" fmla="*/ 66 h 643"/>
                <a:gd name="T62" fmla="*/ 1246 w 1669"/>
                <a:gd name="T63" fmla="*/ 36 h 643"/>
                <a:gd name="T64" fmla="*/ 1287 w 1669"/>
                <a:gd name="T65" fmla="*/ 11 h 643"/>
                <a:gd name="T66" fmla="*/ 1329 w 1669"/>
                <a:gd name="T67" fmla="*/ 0 h 643"/>
                <a:gd name="T68" fmla="*/ 1370 w 1669"/>
                <a:gd name="T69" fmla="*/ 7 h 643"/>
                <a:gd name="T70" fmla="*/ 1411 w 1669"/>
                <a:gd name="T71" fmla="*/ 34 h 643"/>
                <a:gd name="T72" fmla="*/ 1452 w 1669"/>
                <a:gd name="T73" fmla="*/ 78 h 643"/>
                <a:gd name="T74" fmla="*/ 1493 w 1669"/>
                <a:gd name="T75" fmla="*/ 130 h 643"/>
                <a:gd name="T76" fmla="*/ 1535 w 1669"/>
                <a:gd name="T77" fmla="*/ 181 h 643"/>
                <a:gd name="T78" fmla="*/ 1576 w 1669"/>
                <a:gd name="T79" fmla="*/ 229 h 643"/>
                <a:gd name="T80" fmla="*/ 1617 w 1669"/>
                <a:gd name="T81" fmla="*/ 275 h 643"/>
                <a:gd name="T82" fmla="*/ 1658 w 1669"/>
                <a:gd name="T83" fmla="*/ 319 h 643"/>
                <a:gd name="T84" fmla="*/ 1669 w 1669"/>
                <a:gd name="T85" fmla="*/ 331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9" h="643">
                  <a:moveTo>
                    <a:pt x="0" y="362"/>
                  </a:moveTo>
                  <a:lnTo>
                    <a:pt x="11" y="375"/>
                  </a:lnTo>
                  <a:lnTo>
                    <a:pt x="52" y="424"/>
                  </a:lnTo>
                  <a:lnTo>
                    <a:pt x="93" y="479"/>
                  </a:lnTo>
                  <a:lnTo>
                    <a:pt x="135" y="534"/>
                  </a:lnTo>
                  <a:lnTo>
                    <a:pt x="176" y="582"/>
                  </a:lnTo>
                  <a:lnTo>
                    <a:pt x="217" y="616"/>
                  </a:lnTo>
                  <a:lnTo>
                    <a:pt x="258" y="636"/>
                  </a:lnTo>
                  <a:lnTo>
                    <a:pt x="299" y="643"/>
                  </a:lnTo>
                  <a:lnTo>
                    <a:pt x="340" y="640"/>
                  </a:lnTo>
                  <a:lnTo>
                    <a:pt x="381" y="633"/>
                  </a:lnTo>
                  <a:lnTo>
                    <a:pt x="423" y="625"/>
                  </a:lnTo>
                  <a:lnTo>
                    <a:pt x="464" y="614"/>
                  </a:lnTo>
                  <a:lnTo>
                    <a:pt x="505" y="601"/>
                  </a:lnTo>
                  <a:lnTo>
                    <a:pt x="546" y="586"/>
                  </a:lnTo>
                  <a:lnTo>
                    <a:pt x="587" y="569"/>
                  </a:lnTo>
                  <a:lnTo>
                    <a:pt x="629" y="544"/>
                  </a:lnTo>
                  <a:lnTo>
                    <a:pt x="670" y="513"/>
                  </a:lnTo>
                  <a:lnTo>
                    <a:pt x="711" y="482"/>
                  </a:lnTo>
                  <a:lnTo>
                    <a:pt x="752" y="447"/>
                  </a:lnTo>
                  <a:lnTo>
                    <a:pt x="793" y="408"/>
                  </a:lnTo>
                  <a:lnTo>
                    <a:pt x="834" y="361"/>
                  </a:lnTo>
                  <a:lnTo>
                    <a:pt x="876" y="319"/>
                  </a:lnTo>
                  <a:lnTo>
                    <a:pt x="917" y="283"/>
                  </a:lnTo>
                  <a:lnTo>
                    <a:pt x="958" y="251"/>
                  </a:lnTo>
                  <a:lnTo>
                    <a:pt x="999" y="218"/>
                  </a:lnTo>
                  <a:lnTo>
                    <a:pt x="1040" y="184"/>
                  </a:lnTo>
                  <a:lnTo>
                    <a:pt x="1082" y="152"/>
                  </a:lnTo>
                  <a:lnTo>
                    <a:pt x="1123" y="124"/>
                  </a:lnTo>
                  <a:lnTo>
                    <a:pt x="1164" y="96"/>
                  </a:lnTo>
                  <a:lnTo>
                    <a:pt x="1205" y="66"/>
                  </a:lnTo>
                  <a:lnTo>
                    <a:pt x="1246" y="36"/>
                  </a:lnTo>
                  <a:lnTo>
                    <a:pt x="1287" y="11"/>
                  </a:lnTo>
                  <a:lnTo>
                    <a:pt x="1329" y="0"/>
                  </a:lnTo>
                  <a:lnTo>
                    <a:pt x="1370" y="7"/>
                  </a:lnTo>
                  <a:lnTo>
                    <a:pt x="1411" y="34"/>
                  </a:lnTo>
                  <a:lnTo>
                    <a:pt x="1452" y="78"/>
                  </a:lnTo>
                  <a:lnTo>
                    <a:pt x="1493" y="130"/>
                  </a:lnTo>
                  <a:lnTo>
                    <a:pt x="1535" y="181"/>
                  </a:lnTo>
                  <a:lnTo>
                    <a:pt x="1576" y="229"/>
                  </a:lnTo>
                  <a:lnTo>
                    <a:pt x="1617" y="275"/>
                  </a:lnTo>
                  <a:lnTo>
                    <a:pt x="1658" y="319"/>
                  </a:lnTo>
                  <a:lnTo>
                    <a:pt x="1669" y="331"/>
                  </a:lnTo>
                </a:path>
              </a:pathLst>
            </a:custGeom>
            <a:noFill/>
            <a:ln w="142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96" name="Freeform 175"/>
            <p:cNvSpPr>
              <a:spLocks/>
            </p:cNvSpPr>
            <p:nvPr/>
          </p:nvSpPr>
          <p:spPr bwMode="auto">
            <a:xfrm>
              <a:off x="5040" y="3469"/>
              <a:ext cx="1669" cy="161"/>
            </a:xfrm>
            <a:custGeom>
              <a:avLst/>
              <a:gdLst>
                <a:gd name="T0" fmla="*/ 0 w 1669"/>
                <a:gd name="T1" fmla="*/ 137 h 161"/>
                <a:gd name="T2" fmla="*/ 11 w 1669"/>
                <a:gd name="T3" fmla="*/ 136 h 161"/>
                <a:gd name="T4" fmla="*/ 52 w 1669"/>
                <a:gd name="T5" fmla="*/ 129 h 161"/>
                <a:gd name="T6" fmla="*/ 93 w 1669"/>
                <a:gd name="T7" fmla="*/ 130 h 161"/>
                <a:gd name="T8" fmla="*/ 135 w 1669"/>
                <a:gd name="T9" fmla="*/ 127 h 161"/>
                <a:gd name="T10" fmla="*/ 176 w 1669"/>
                <a:gd name="T11" fmla="*/ 117 h 161"/>
                <a:gd name="T12" fmla="*/ 217 w 1669"/>
                <a:gd name="T13" fmla="*/ 103 h 161"/>
                <a:gd name="T14" fmla="*/ 258 w 1669"/>
                <a:gd name="T15" fmla="*/ 102 h 161"/>
                <a:gd name="T16" fmla="*/ 299 w 1669"/>
                <a:gd name="T17" fmla="*/ 99 h 161"/>
                <a:gd name="T18" fmla="*/ 340 w 1669"/>
                <a:gd name="T19" fmla="*/ 84 h 161"/>
                <a:gd name="T20" fmla="*/ 381 w 1669"/>
                <a:gd name="T21" fmla="*/ 73 h 161"/>
                <a:gd name="T22" fmla="*/ 423 w 1669"/>
                <a:gd name="T23" fmla="*/ 57 h 161"/>
                <a:gd name="T24" fmla="*/ 464 w 1669"/>
                <a:gd name="T25" fmla="*/ 46 h 161"/>
                <a:gd name="T26" fmla="*/ 505 w 1669"/>
                <a:gd name="T27" fmla="*/ 30 h 161"/>
                <a:gd name="T28" fmla="*/ 546 w 1669"/>
                <a:gd name="T29" fmla="*/ 11 h 161"/>
                <a:gd name="T30" fmla="*/ 587 w 1669"/>
                <a:gd name="T31" fmla="*/ 12 h 161"/>
                <a:gd name="T32" fmla="*/ 629 w 1669"/>
                <a:gd name="T33" fmla="*/ 7 h 161"/>
                <a:gd name="T34" fmla="*/ 670 w 1669"/>
                <a:gd name="T35" fmla="*/ 0 h 161"/>
                <a:gd name="T36" fmla="*/ 711 w 1669"/>
                <a:gd name="T37" fmla="*/ 18 h 161"/>
                <a:gd name="T38" fmla="*/ 752 w 1669"/>
                <a:gd name="T39" fmla="*/ 32 h 161"/>
                <a:gd name="T40" fmla="*/ 793 w 1669"/>
                <a:gd name="T41" fmla="*/ 47 h 161"/>
                <a:gd name="T42" fmla="*/ 834 w 1669"/>
                <a:gd name="T43" fmla="*/ 66 h 161"/>
                <a:gd name="T44" fmla="*/ 876 w 1669"/>
                <a:gd name="T45" fmla="*/ 86 h 161"/>
                <a:gd name="T46" fmla="*/ 917 w 1669"/>
                <a:gd name="T47" fmla="*/ 110 h 161"/>
                <a:gd name="T48" fmla="*/ 958 w 1669"/>
                <a:gd name="T49" fmla="*/ 126 h 161"/>
                <a:gd name="T50" fmla="*/ 999 w 1669"/>
                <a:gd name="T51" fmla="*/ 128 h 161"/>
                <a:gd name="T52" fmla="*/ 1040 w 1669"/>
                <a:gd name="T53" fmla="*/ 151 h 161"/>
                <a:gd name="T54" fmla="*/ 1082 w 1669"/>
                <a:gd name="T55" fmla="*/ 150 h 161"/>
                <a:gd name="T56" fmla="*/ 1123 w 1669"/>
                <a:gd name="T57" fmla="*/ 161 h 161"/>
                <a:gd name="T58" fmla="*/ 1164 w 1669"/>
                <a:gd name="T59" fmla="*/ 147 h 161"/>
                <a:gd name="T60" fmla="*/ 1205 w 1669"/>
                <a:gd name="T61" fmla="*/ 148 h 161"/>
                <a:gd name="T62" fmla="*/ 1246 w 1669"/>
                <a:gd name="T63" fmla="*/ 142 h 161"/>
                <a:gd name="T64" fmla="*/ 1287 w 1669"/>
                <a:gd name="T65" fmla="*/ 121 h 161"/>
                <a:gd name="T66" fmla="*/ 1329 w 1669"/>
                <a:gd name="T67" fmla="*/ 92 h 161"/>
                <a:gd name="T68" fmla="*/ 1370 w 1669"/>
                <a:gd name="T69" fmla="*/ 95 h 161"/>
                <a:gd name="T70" fmla="*/ 1411 w 1669"/>
                <a:gd name="T71" fmla="*/ 84 h 161"/>
                <a:gd name="T72" fmla="*/ 1452 w 1669"/>
                <a:gd name="T73" fmla="*/ 49 h 161"/>
                <a:gd name="T74" fmla="*/ 1493 w 1669"/>
                <a:gd name="T75" fmla="*/ 43 h 161"/>
                <a:gd name="T76" fmla="*/ 1535 w 1669"/>
                <a:gd name="T77" fmla="*/ 33 h 161"/>
                <a:gd name="T78" fmla="*/ 1576 w 1669"/>
                <a:gd name="T79" fmla="*/ 30 h 161"/>
                <a:gd name="T80" fmla="*/ 1617 w 1669"/>
                <a:gd name="T81" fmla="*/ 24 h 161"/>
                <a:gd name="T82" fmla="*/ 1658 w 1669"/>
                <a:gd name="T83" fmla="*/ 16 h 161"/>
                <a:gd name="T84" fmla="*/ 1669 w 1669"/>
                <a:gd name="T85" fmla="*/ 2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9" h="161">
                  <a:moveTo>
                    <a:pt x="0" y="137"/>
                  </a:moveTo>
                  <a:lnTo>
                    <a:pt x="11" y="136"/>
                  </a:lnTo>
                  <a:lnTo>
                    <a:pt x="52" y="129"/>
                  </a:lnTo>
                  <a:lnTo>
                    <a:pt x="93" y="130"/>
                  </a:lnTo>
                  <a:lnTo>
                    <a:pt x="135" y="127"/>
                  </a:lnTo>
                  <a:lnTo>
                    <a:pt x="176" y="117"/>
                  </a:lnTo>
                  <a:lnTo>
                    <a:pt x="217" y="103"/>
                  </a:lnTo>
                  <a:lnTo>
                    <a:pt x="258" y="102"/>
                  </a:lnTo>
                  <a:lnTo>
                    <a:pt x="299" y="99"/>
                  </a:lnTo>
                  <a:lnTo>
                    <a:pt x="340" y="84"/>
                  </a:lnTo>
                  <a:lnTo>
                    <a:pt x="381" y="73"/>
                  </a:lnTo>
                  <a:lnTo>
                    <a:pt x="423" y="57"/>
                  </a:lnTo>
                  <a:lnTo>
                    <a:pt x="464" y="46"/>
                  </a:lnTo>
                  <a:lnTo>
                    <a:pt x="505" y="30"/>
                  </a:lnTo>
                  <a:lnTo>
                    <a:pt x="546" y="11"/>
                  </a:lnTo>
                  <a:lnTo>
                    <a:pt x="587" y="12"/>
                  </a:lnTo>
                  <a:lnTo>
                    <a:pt x="629" y="7"/>
                  </a:lnTo>
                  <a:lnTo>
                    <a:pt x="670" y="0"/>
                  </a:lnTo>
                  <a:lnTo>
                    <a:pt x="711" y="18"/>
                  </a:lnTo>
                  <a:lnTo>
                    <a:pt x="752" y="32"/>
                  </a:lnTo>
                  <a:lnTo>
                    <a:pt x="793" y="47"/>
                  </a:lnTo>
                  <a:lnTo>
                    <a:pt x="834" y="66"/>
                  </a:lnTo>
                  <a:lnTo>
                    <a:pt x="876" y="86"/>
                  </a:lnTo>
                  <a:lnTo>
                    <a:pt x="917" y="110"/>
                  </a:lnTo>
                  <a:lnTo>
                    <a:pt x="958" y="126"/>
                  </a:lnTo>
                  <a:lnTo>
                    <a:pt x="999" y="128"/>
                  </a:lnTo>
                  <a:lnTo>
                    <a:pt x="1040" y="151"/>
                  </a:lnTo>
                  <a:lnTo>
                    <a:pt x="1082" y="150"/>
                  </a:lnTo>
                  <a:lnTo>
                    <a:pt x="1123" y="161"/>
                  </a:lnTo>
                  <a:lnTo>
                    <a:pt x="1164" y="147"/>
                  </a:lnTo>
                  <a:lnTo>
                    <a:pt x="1205" y="148"/>
                  </a:lnTo>
                  <a:lnTo>
                    <a:pt x="1246" y="142"/>
                  </a:lnTo>
                  <a:lnTo>
                    <a:pt x="1287" y="121"/>
                  </a:lnTo>
                  <a:lnTo>
                    <a:pt x="1329" y="92"/>
                  </a:lnTo>
                  <a:lnTo>
                    <a:pt x="1370" y="95"/>
                  </a:lnTo>
                  <a:lnTo>
                    <a:pt x="1411" y="84"/>
                  </a:lnTo>
                  <a:lnTo>
                    <a:pt x="1452" y="49"/>
                  </a:lnTo>
                  <a:lnTo>
                    <a:pt x="1493" y="43"/>
                  </a:lnTo>
                  <a:lnTo>
                    <a:pt x="1535" y="33"/>
                  </a:lnTo>
                  <a:lnTo>
                    <a:pt x="1576" y="30"/>
                  </a:lnTo>
                  <a:lnTo>
                    <a:pt x="1617" y="24"/>
                  </a:lnTo>
                  <a:lnTo>
                    <a:pt x="1658" y="16"/>
                  </a:lnTo>
                  <a:lnTo>
                    <a:pt x="1669" y="21"/>
                  </a:lnTo>
                </a:path>
              </a:pathLst>
            </a:custGeom>
            <a:noFill/>
            <a:ln w="142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97" name="Freeform 176"/>
            <p:cNvSpPr>
              <a:spLocks/>
            </p:cNvSpPr>
            <p:nvPr/>
          </p:nvSpPr>
          <p:spPr bwMode="auto">
            <a:xfrm>
              <a:off x="5040" y="3122"/>
              <a:ext cx="1576" cy="130"/>
            </a:xfrm>
            <a:custGeom>
              <a:avLst/>
              <a:gdLst>
                <a:gd name="T0" fmla="*/ 0 w 1576"/>
                <a:gd name="T1" fmla="*/ 111 h 130"/>
                <a:gd name="T2" fmla="*/ 11 w 1576"/>
                <a:gd name="T3" fmla="*/ 108 h 130"/>
                <a:gd name="T4" fmla="*/ 52 w 1576"/>
                <a:gd name="T5" fmla="*/ 117 h 130"/>
                <a:gd name="T6" fmla="*/ 93 w 1576"/>
                <a:gd name="T7" fmla="*/ 126 h 130"/>
                <a:gd name="T8" fmla="*/ 135 w 1576"/>
                <a:gd name="T9" fmla="*/ 112 h 130"/>
                <a:gd name="T10" fmla="*/ 176 w 1576"/>
                <a:gd name="T11" fmla="*/ 104 h 130"/>
                <a:gd name="T12" fmla="*/ 217 w 1576"/>
                <a:gd name="T13" fmla="*/ 98 h 130"/>
                <a:gd name="T14" fmla="*/ 258 w 1576"/>
                <a:gd name="T15" fmla="*/ 104 h 130"/>
                <a:gd name="T16" fmla="*/ 299 w 1576"/>
                <a:gd name="T17" fmla="*/ 87 h 130"/>
                <a:gd name="T18" fmla="*/ 340 w 1576"/>
                <a:gd name="T19" fmla="*/ 73 h 130"/>
                <a:gd name="T20" fmla="*/ 381 w 1576"/>
                <a:gd name="T21" fmla="*/ 74 h 130"/>
                <a:gd name="T22" fmla="*/ 423 w 1576"/>
                <a:gd name="T23" fmla="*/ 57 h 130"/>
                <a:gd name="T24" fmla="*/ 464 w 1576"/>
                <a:gd name="T25" fmla="*/ 46 h 130"/>
                <a:gd name="T26" fmla="*/ 505 w 1576"/>
                <a:gd name="T27" fmla="*/ 31 h 130"/>
                <a:gd name="T28" fmla="*/ 546 w 1576"/>
                <a:gd name="T29" fmla="*/ 22 h 130"/>
                <a:gd name="T30" fmla="*/ 587 w 1576"/>
                <a:gd name="T31" fmla="*/ 18 h 130"/>
                <a:gd name="T32" fmla="*/ 629 w 1576"/>
                <a:gd name="T33" fmla="*/ 9 h 130"/>
                <a:gd name="T34" fmla="*/ 670 w 1576"/>
                <a:gd name="T35" fmla="*/ 0 h 130"/>
                <a:gd name="T36" fmla="*/ 711 w 1576"/>
                <a:gd name="T37" fmla="*/ 19 h 130"/>
                <a:gd name="T38" fmla="*/ 752 w 1576"/>
                <a:gd name="T39" fmla="*/ 28 h 130"/>
                <a:gd name="T40" fmla="*/ 793 w 1576"/>
                <a:gd name="T41" fmla="*/ 34 h 130"/>
                <a:gd name="T42" fmla="*/ 834 w 1576"/>
                <a:gd name="T43" fmla="*/ 53 h 130"/>
                <a:gd name="T44" fmla="*/ 876 w 1576"/>
                <a:gd name="T45" fmla="*/ 85 h 130"/>
                <a:gd name="T46" fmla="*/ 917 w 1576"/>
                <a:gd name="T47" fmla="*/ 102 h 130"/>
                <a:gd name="T48" fmla="*/ 958 w 1576"/>
                <a:gd name="T49" fmla="*/ 117 h 130"/>
                <a:gd name="T50" fmla="*/ 999 w 1576"/>
                <a:gd name="T51" fmla="*/ 120 h 130"/>
                <a:gd name="T52" fmla="*/ 1040 w 1576"/>
                <a:gd name="T53" fmla="*/ 130 h 130"/>
                <a:gd name="T54" fmla="*/ 1082 w 1576"/>
                <a:gd name="T55" fmla="*/ 111 h 130"/>
                <a:gd name="T56" fmla="*/ 1123 w 1576"/>
                <a:gd name="T57" fmla="*/ 98 h 130"/>
                <a:gd name="T58" fmla="*/ 1164 w 1576"/>
                <a:gd name="T59" fmla="*/ 86 h 130"/>
                <a:gd name="T60" fmla="*/ 1205 w 1576"/>
                <a:gd name="T61" fmla="*/ 74 h 130"/>
                <a:gd name="T62" fmla="*/ 1246 w 1576"/>
                <a:gd name="T63" fmla="*/ 52 h 130"/>
                <a:gd name="T64" fmla="*/ 1287 w 1576"/>
                <a:gd name="T65" fmla="*/ 40 h 130"/>
                <a:gd name="T66" fmla="*/ 1329 w 1576"/>
                <a:gd name="T67" fmla="*/ 30 h 130"/>
                <a:gd name="T68" fmla="*/ 1370 w 1576"/>
                <a:gd name="T69" fmla="*/ 19 h 130"/>
                <a:gd name="T70" fmla="*/ 1411 w 1576"/>
                <a:gd name="T71" fmla="*/ 7 h 130"/>
                <a:gd name="T72" fmla="*/ 1452 w 1576"/>
                <a:gd name="T73" fmla="*/ 0 h 130"/>
                <a:gd name="T74" fmla="*/ 1493 w 1576"/>
                <a:gd name="T75" fmla="*/ 11 h 130"/>
                <a:gd name="T76" fmla="*/ 1535 w 1576"/>
                <a:gd name="T77" fmla="*/ 15 h 130"/>
                <a:gd name="T78" fmla="*/ 1576 w 1576"/>
                <a:gd name="T79" fmla="*/ 15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76" h="130">
                  <a:moveTo>
                    <a:pt x="0" y="111"/>
                  </a:moveTo>
                  <a:lnTo>
                    <a:pt x="11" y="108"/>
                  </a:lnTo>
                  <a:lnTo>
                    <a:pt x="52" y="117"/>
                  </a:lnTo>
                  <a:lnTo>
                    <a:pt x="93" y="126"/>
                  </a:lnTo>
                  <a:lnTo>
                    <a:pt x="135" y="112"/>
                  </a:lnTo>
                  <a:lnTo>
                    <a:pt x="176" y="104"/>
                  </a:lnTo>
                  <a:lnTo>
                    <a:pt x="217" y="98"/>
                  </a:lnTo>
                  <a:lnTo>
                    <a:pt x="258" y="104"/>
                  </a:lnTo>
                  <a:lnTo>
                    <a:pt x="299" y="87"/>
                  </a:lnTo>
                  <a:lnTo>
                    <a:pt x="340" y="73"/>
                  </a:lnTo>
                  <a:lnTo>
                    <a:pt x="381" y="74"/>
                  </a:lnTo>
                  <a:lnTo>
                    <a:pt x="423" y="57"/>
                  </a:lnTo>
                  <a:lnTo>
                    <a:pt x="464" y="46"/>
                  </a:lnTo>
                  <a:lnTo>
                    <a:pt x="505" y="31"/>
                  </a:lnTo>
                  <a:lnTo>
                    <a:pt x="546" y="22"/>
                  </a:lnTo>
                  <a:lnTo>
                    <a:pt x="587" y="18"/>
                  </a:lnTo>
                  <a:lnTo>
                    <a:pt x="629" y="9"/>
                  </a:lnTo>
                  <a:lnTo>
                    <a:pt x="670" y="0"/>
                  </a:lnTo>
                  <a:lnTo>
                    <a:pt x="711" y="19"/>
                  </a:lnTo>
                  <a:lnTo>
                    <a:pt x="752" y="28"/>
                  </a:lnTo>
                  <a:lnTo>
                    <a:pt x="793" y="34"/>
                  </a:lnTo>
                  <a:lnTo>
                    <a:pt x="834" y="53"/>
                  </a:lnTo>
                  <a:lnTo>
                    <a:pt x="876" y="85"/>
                  </a:lnTo>
                  <a:lnTo>
                    <a:pt x="917" y="102"/>
                  </a:lnTo>
                  <a:lnTo>
                    <a:pt x="958" y="117"/>
                  </a:lnTo>
                  <a:lnTo>
                    <a:pt x="999" y="120"/>
                  </a:lnTo>
                  <a:lnTo>
                    <a:pt x="1040" y="130"/>
                  </a:lnTo>
                  <a:lnTo>
                    <a:pt x="1082" y="111"/>
                  </a:lnTo>
                  <a:lnTo>
                    <a:pt x="1123" y="98"/>
                  </a:lnTo>
                  <a:lnTo>
                    <a:pt x="1164" y="86"/>
                  </a:lnTo>
                  <a:lnTo>
                    <a:pt x="1205" y="74"/>
                  </a:lnTo>
                  <a:lnTo>
                    <a:pt x="1246" y="52"/>
                  </a:lnTo>
                  <a:lnTo>
                    <a:pt x="1287" y="40"/>
                  </a:lnTo>
                  <a:lnTo>
                    <a:pt x="1329" y="30"/>
                  </a:lnTo>
                  <a:lnTo>
                    <a:pt x="1370" y="19"/>
                  </a:lnTo>
                  <a:lnTo>
                    <a:pt x="1411" y="7"/>
                  </a:lnTo>
                  <a:lnTo>
                    <a:pt x="1452" y="0"/>
                  </a:lnTo>
                  <a:lnTo>
                    <a:pt x="1493" y="11"/>
                  </a:lnTo>
                  <a:lnTo>
                    <a:pt x="1535" y="15"/>
                  </a:lnTo>
                  <a:lnTo>
                    <a:pt x="1576" y="15"/>
                  </a:lnTo>
                </a:path>
              </a:pathLst>
            </a:custGeom>
            <a:noFill/>
            <a:ln w="142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98" name="Freeform 177"/>
            <p:cNvSpPr>
              <a:spLocks/>
            </p:cNvSpPr>
            <p:nvPr/>
          </p:nvSpPr>
          <p:spPr bwMode="auto">
            <a:xfrm>
              <a:off x="5051" y="2784"/>
              <a:ext cx="1658" cy="112"/>
            </a:xfrm>
            <a:custGeom>
              <a:avLst/>
              <a:gdLst>
                <a:gd name="T0" fmla="*/ 0 w 1658"/>
                <a:gd name="T1" fmla="*/ 92 h 112"/>
                <a:gd name="T2" fmla="*/ 41 w 1658"/>
                <a:gd name="T3" fmla="*/ 100 h 112"/>
                <a:gd name="T4" fmla="*/ 82 w 1658"/>
                <a:gd name="T5" fmla="*/ 97 h 112"/>
                <a:gd name="T6" fmla="*/ 124 w 1658"/>
                <a:gd name="T7" fmla="*/ 107 h 112"/>
                <a:gd name="T8" fmla="*/ 165 w 1658"/>
                <a:gd name="T9" fmla="*/ 97 h 112"/>
                <a:gd name="T10" fmla="*/ 206 w 1658"/>
                <a:gd name="T11" fmla="*/ 103 h 112"/>
                <a:gd name="T12" fmla="*/ 247 w 1658"/>
                <a:gd name="T13" fmla="*/ 112 h 112"/>
                <a:gd name="T14" fmla="*/ 288 w 1658"/>
                <a:gd name="T15" fmla="*/ 104 h 112"/>
                <a:gd name="T16" fmla="*/ 329 w 1658"/>
                <a:gd name="T17" fmla="*/ 97 h 112"/>
                <a:gd name="T18" fmla="*/ 370 w 1658"/>
                <a:gd name="T19" fmla="*/ 100 h 112"/>
                <a:gd name="T20" fmla="*/ 412 w 1658"/>
                <a:gd name="T21" fmla="*/ 91 h 112"/>
                <a:gd name="T22" fmla="*/ 453 w 1658"/>
                <a:gd name="T23" fmla="*/ 92 h 112"/>
                <a:gd name="T24" fmla="*/ 494 w 1658"/>
                <a:gd name="T25" fmla="*/ 83 h 112"/>
                <a:gd name="T26" fmla="*/ 535 w 1658"/>
                <a:gd name="T27" fmla="*/ 87 h 112"/>
                <a:gd name="T28" fmla="*/ 576 w 1658"/>
                <a:gd name="T29" fmla="*/ 86 h 112"/>
                <a:gd name="T30" fmla="*/ 618 w 1658"/>
                <a:gd name="T31" fmla="*/ 99 h 112"/>
                <a:gd name="T32" fmla="*/ 659 w 1658"/>
                <a:gd name="T33" fmla="*/ 101 h 112"/>
                <a:gd name="T34" fmla="*/ 700 w 1658"/>
                <a:gd name="T35" fmla="*/ 92 h 112"/>
                <a:gd name="T36" fmla="*/ 741 w 1658"/>
                <a:gd name="T37" fmla="*/ 95 h 112"/>
                <a:gd name="T38" fmla="*/ 782 w 1658"/>
                <a:gd name="T39" fmla="*/ 93 h 112"/>
                <a:gd name="T40" fmla="*/ 823 w 1658"/>
                <a:gd name="T41" fmla="*/ 77 h 112"/>
                <a:gd name="T42" fmla="*/ 865 w 1658"/>
                <a:gd name="T43" fmla="*/ 77 h 112"/>
                <a:gd name="T44" fmla="*/ 906 w 1658"/>
                <a:gd name="T45" fmla="*/ 68 h 112"/>
                <a:gd name="T46" fmla="*/ 947 w 1658"/>
                <a:gd name="T47" fmla="*/ 70 h 112"/>
                <a:gd name="T48" fmla="*/ 988 w 1658"/>
                <a:gd name="T49" fmla="*/ 67 h 112"/>
                <a:gd name="T50" fmla="*/ 1029 w 1658"/>
                <a:gd name="T51" fmla="*/ 41 h 112"/>
                <a:gd name="T52" fmla="*/ 1071 w 1658"/>
                <a:gd name="T53" fmla="*/ 37 h 112"/>
                <a:gd name="T54" fmla="*/ 1112 w 1658"/>
                <a:gd name="T55" fmla="*/ 34 h 112"/>
                <a:gd name="T56" fmla="*/ 1153 w 1658"/>
                <a:gd name="T57" fmla="*/ 34 h 112"/>
                <a:gd name="T58" fmla="*/ 1194 w 1658"/>
                <a:gd name="T59" fmla="*/ 19 h 112"/>
                <a:gd name="T60" fmla="*/ 1235 w 1658"/>
                <a:gd name="T61" fmla="*/ 16 h 112"/>
                <a:gd name="T62" fmla="*/ 1276 w 1658"/>
                <a:gd name="T63" fmla="*/ 16 h 112"/>
                <a:gd name="T64" fmla="*/ 1318 w 1658"/>
                <a:gd name="T65" fmla="*/ 9 h 112"/>
                <a:gd name="T66" fmla="*/ 1359 w 1658"/>
                <a:gd name="T67" fmla="*/ 18 h 112"/>
                <a:gd name="T68" fmla="*/ 1400 w 1658"/>
                <a:gd name="T69" fmla="*/ 10 h 112"/>
                <a:gd name="T70" fmla="*/ 1441 w 1658"/>
                <a:gd name="T71" fmla="*/ 20 h 112"/>
                <a:gd name="T72" fmla="*/ 1482 w 1658"/>
                <a:gd name="T73" fmla="*/ 29 h 112"/>
                <a:gd name="T74" fmla="*/ 1524 w 1658"/>
                <a:gd name="T75" fmla="*/ 7 h 112"/>
                <a:gd name="T76" fmla="*/ 1565 w 1658"/>
                <a:gd name="T77" fmla="*/ 1 h 112"/>
                <a:gd name="T78" fmla="*/ 1606 w 1658"/>
                <a:gd name="T79" fmla="*/ 0 h 112"/>
                <a:gd name="T80" fmla="*/ 1647 w 1658"/>
                <a:gd name="T81" fmla="*/ 3 h 112"/>
                <a:gd name="T82" fmla="*/ 1658 w 1658"/>
                <a:gd name="T83" fmla="*/ 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58" h="112">
                  <a:moveTo>
                    <a:pt x="0" y="92"/>
                  </a:moveTo>
                  <a:lnTo>
                    <a:pt x="41" y="100"/>
                  </a:lnTo>
                  <a:lnTo>
                    <a:pt x="82" y="97"/>
                  </a:lnTo>
                  <a:lnTo>
                    <a:pt x="124" y="107"/>
                  </a:lnTo>
                  <a:lnTo>
                    <a:pt x="165" y="97"/>
                  </a:lnTo>
                  <a:lnTo>
                    <a:pt x="206" y="103"/>
                  </a:lnTo>
                  <a:lnTo>
                    <a:pt x="247" y="112"/>
                  </a:lnTo>
                  <a:lnTo>
                    <a:pt x="288" y="104"/>
                  </a:lnTo>
                  <a:lnTo>
                    <a:pt x="329" y="97"/>
                  </a:lnTo>
                  <a:lnTo>
                    <a:pt x="370" y="100"/>
                  </a:lnTo>
                  <a:lnTo>
                    <a:pt x="412" y="91"/>
                  </a:lnTo>
                  <a:lnTo>
                    <a:pt x="453" y="92"/>
                  </a:lnTo>
                  <a:lnTo>
                    <a:pt x="494" y="83"/>
                  </a:lnTo>
                  <a:lnTo>
                    <a:pt x="535" y="87"/>
                  </a:lnTo>
                  <a:lnTo>
                    <a:pt x="576" y="86"/>
                  </a:lnTo>
                  <a:lnTo>
                    <a:pt x="618" y="99"/>
                  </a:lnTo>
                  <a:lnTo>
                    <a:pt x="659" y="101"/>
                  </a:lnTo>
                  <a:lnTo>
                    <a:pt x="700" y="92"/>
                  </a:lnTo>
                  <a:lnTo>
                    <a:pt x="741" y="95"/>
                  </a:lnTo>
                  <a:lnTo>
                    <a:pt x="782" y="93"/>
                  </a:lnTo>
                  <a:lnTo>
                    <a:pt x="823" y="77"/>
                  </a:lnTo>
                  <a:lnTo>
                    <a:pt x="865" y="77"/>
                  </a:lnTo>
                  <a:lnTo>
                    <a:pt x="906" y="68"/>
                  </a:lnTo>
                  <a:lnTo>
                    <a:pt x="947" y="70"/>
                  </a:lnTo>
                  <a:lnTo>
                    <a:pt x="988" y="67"/>
                  </a:lnTo>
                  <a:lnTo>
                    <a:pt x="1029" y="41"/>
                  </a:lnTo>
                  <a:lnTo>
                    <a:pt x="1071" y="37"/>
                  </a:lnTo>
                  <a:lnTo>
                    <a:pt x="1112" y="34"/>
                  </a:lnTo>
                  <a:lnTo>
                    <a:pt x="1153" y="34"/>
                  </a:lnTo>
                  <a:lnTo>
                    <a:pt x="1194" y="19"/>
                  </a:lnTo>
                  <a:lnTo>
                    <a:pt x="1235" y="16"/>
                  </a:lnTo>
                  <a:lnTo>
                    <a:pt x="1276" y="16"/>
                  </a:lnTo>
                  <a:lnTo>
                    <a:pt x="1318" y="9"/>
                  </a:lnTo>
                  <a:lnTo>
                    <a:pt x="1359" y="18"/>
                  </a:lnTo>
                  <a:lnTo>
                    <a:pt x="1400" y="10"/>
                  </a:lnTo>
                  <a:lnTo>
                    <a:pt x="1441" y="20"/>
                  </a:lnTo>
                  <a:lnTo>
                    <a:pt x="1482" y="29"/>
                  </a:lnTo>
                  <a:lnTo>
                    <a:pt x="1524" y="7"/>
                  </a:lnTo>
                  <a:lnTo>
                    <a:pt x="1565" y="1"/>
                  </a:lnTo>
                  <a:lnTo>
                    <a:pt x="1606" y="0"/>
                  </a:lnTo>
                  <a:lnTo>
                    <a:pt x="1647" y="3"/>
                  </a:lnTo>
                  <a:lnTo>
                    <a:pt x="1658" y="2"/>
                  </a:lnTo>
                </a:path>
              </a:pathLst>
            </a:custGeom>
            <a:noFill/>
            <a:ln w="142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99" name="Freeform 178"/>
            <p:cNvSpPr>
              <a:spLocks/>
            </p:cNvSpPr>
            <p:nvPr/>
          </p:nvSpPr>
          <p:spPr bwMode="auto">
            <a:xfrm>
              <a:off x="5040" y="2367"/>
              <a:ext cx="1669" cy="151"/>
            </a:xfrm>
            <a:custGeom>
              <a:avLst/>
              <a:gdLst>
                <a:gd name="T0" fmla="*/ 0 w 1669"/>
                <a:gd name="T1" fmla="*/ 146 h 151"/>
                <a:gd name="T2" fmla="*/ 11 w 1669"/>
                <a:gd name="T3" fmla="*/ 146 h 151"/>
                <a:gd name="T4" fmla="*/ 52 w 1669"/>
                <a:gd name="T5" fmla="*/ 147 h 151"/>
                <a:gd name="T6" fmla="*/ 93 w 1669"/>
                <a:gd name="T7" fmla="*/ 131 h 151"/>
                <a:gd name="T8" fmla="*/ 135 w 1669"/>
                <a:gd name="T9" fmla="*/ 151 h 151"/>
                <a:gd name="T10" fmla="*/ 176 w 1669"/>
                <a:gd name="T11" fmla="*/ 140 h 151"/>
                <a:gd name="T12" fmla="*/ 217 w 1669"/>
                <a:gd name="T13" fmla="*/ 145 h 151"/>
                <a:gd name="T14" fmla="*/ 258 w 1669"/>
                <a:gd name="T15" fmla="*/ 127 h 151"/>
                <a:gd name="T16" fmla="*/ 299 w 1669"/>
                <a:gd name="T17" fmla="*/ 125 h 151"/>
                <a:gd name="T18" fmla="*/ 340 w 1669"/>
                <a:gd name="T19" fmla="*/ 124 h 151"/>
                <a:gd name="T20" fmla="*/ 381 w 1669"/>
                <a:gd name="T21" fmla="*/ 142 h 151"/>
                <a:gd name="T22" fmla="*/ 423 w 1669"/>
                <a:gd name="T23" fmla="*/ 126 h 151"/>
                <a:gd name="T24" fmla="*/ 464 w 1669"/>
                <a:gd name="T25" fmla="*/ 135 h 151"/>
                <a:gd name="T26" fmla="*/ 505 w 1669"/>
                <a:gd name="T27" fmla="*/ 132 h 151"/>
                <a:gd name="T28" fmla="*/ 546 w 1669"/>
                <a:gd name="T29" fmla="*/ 135 h 151"/>
                <a:gd name="T30" fmla="*/ 587 w 1669"/>
                <a:gd name="T31" fmla="*/ 129 h 151"/>
                <a:gd name="T32" fmla="*/ 629 w 1669"/>
                <a:gd name="T33" fmla="*/ 129 h 151"/>
                <a:gd name="T34" fmla="*/ 670 w 1669"/>
                <a:gd name="T35" fmla="*/ 120 h 151"/>
                <a:gd name="T36" fmla="*/ 711 w 1669"/>
                <a:gd name="T37" fmla="*/ 141 h 151"/>
                <a:gd name="T38" fmla="*/ 752 w 1669"/>
                <a:gd name="T39" fmla="*/ 117 h 151"/>
                <a:gd name="T40" fmla="*/ 793 w 1669"/>
                <a:gd name="T41" fmla="*/ 94 h 151"/>
                <a:gd name="T42" fmla="*/ 834 w 1669"/>
                <a:gd name="T43" fmla="*/ 76 h 151"/>
                <a:gd name="T44" fmla="*/ 876 w 1669"/>
                <a:gd name="T45" fmla="*/ 74 h 151"/>
                <a:gd name="T46" fmla="*/ 917 w 1669"/>
                <a:gd name="T47" fmla="*/ 49 h 151"/>
                <a:gd name="T48" fmla="*/ 958 w 1669"/>
                <a:gd name="T49" fmla="*/ 32 h 151"/>
                <a:gd name="T50" fmla="*/ 999 w 1669"/>
                <a:gd name="T51" fmla="*/ 18 h 151"/>
                <a:gd name="T52" fmla="*/ 1040 w 1669"/>
                <a:gd name="T53" fmla="*/ 10 h 151"/>
                <a:gd name="T54" fmla="*/ 1082 w 1669"/>
                <a:gd name="T55" fmla="*/ 0 h 151"/>
                <a:gd name="T56" fmla="*/ 1123 w 1669"/>
                <a:gd name="T57" fmla="*/ 1 h 151"/>
                <a:gd name="T58" fmla="*/ 1164 w 1669"/>
                <a:gd name="T59" fmla="*/ 1 h 151"/>
                <a:gd name="T60" fmla="*/ 1205 w 1669"/>
                <a:gd name="T61" fmla="*/ 12 h 151"/>
                <a:gd name="T62" fmla="*/ 1246 w 1669"/>
                <a:gd name="T63" fmla="*/ 17 h 151"/>
                <a:gd name="T64" fmla="*/ 1287 w 1669"/>
                <a:gd name="T65" fmla="*/ 8 h 151"/>
                <a:gd name="T66" fmla="*/ 1329 w 1669"/>
                <a:gd name="T67" fmla="*/ 12 h 151"/>
                <a:gd name="T68" fmla="*/ 1370 w 1669"/>
                <a:gd name="T69" fmla="*/ 28 h 151"/>
                <a:gd name="T70" fmla="*/ 1411 w 1669"/>
                <a:gd name="T71" fmla="*/ 32 h 151"/>
                <a:gd name="T72" fmla="*/ 1452 w 1669"/>
                <a:gd name="T73" fmla="*/ 29 h 151"/>
                <a:gd name="T74" fmla="*/ 1493 w 1669"/>
                <a:gd name="T75" fmla="*/ 20 h 151"/>
                <a:gd name="T76" fmla="*/ 1535 w 1669"/>
                <a:gd name="T77" fmla="*/ 30 h 151"/>
                <a:gd name="T78" fmla="*/ 1576 w 1669"/>
                <a:gd name="T79" fmla="*/ 17 h 151"/>
                <a:gd name="T80" fmla="*/ 1617 w 1669"/>
                <a:gd name="T81" fmla="*/ 28 h 151"/>
                <a:gd name="T82" fmla="*/ 1658 w 1669"/>
                <a:gd name="T83" fmla="*/ 26 h 151"/>
                <a:gd name="T84" fmla="*/ 1669 w 1669"/>
                <a:gd name="T85" fmla="*/ 2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9" h="151">
                  <a:moveTo>
                    <a:pt x="0" y="146"/>
                  </a:moveTo>
                  <a:lnTo>
                    <a:pt x="11" y="146"/>
                  </a:lnTo>
                  <a:lnTo>
                    <a:pt x="52" y="147"/>
                  </a:lnTo>
                  <a:lnTo>
                    <a:pt x="93" y="131"/>
                  </a:lnTo>
                  <a:lnTo>
                    <a:pt x="135" y="151"/>
                  </a:lnTo>
                  <a:lnTo>
                    <a:pt x="176" y="140"/>
                  </a:lnTo>
                  <a:lnTo>
                    <a:pt x="217" y="145"/>
                  </a:lnTo>
                  <a:lnTo>
                    <a:pt x="258" y="127"/>
                  </a:lnTo>
                  <a:lnTo>
                    <a:pt x="299" y="125"/>
                  </a:lnTo>
                  <a:lnTo>
                    <a:pt x="340" y="124"/>
                  </a:lnTo>
                  <a:lnTo>
                    <a:pt x="381" y="142"/>
                  </a:lnTo>
                  <a:lnTo>
                    <a:pt x="423" y="126"/>
                  </a:lnTo>
                  <a:lnTo>
                    <a:pt x="464" y="135"/>
                  </a:lnTo>
                  <a:lnTo>
                    <a:pt x="505" y="132"/>
                  </a:lnTo>
                  <a:lnTo>
                    <a:pt x="546" y="135"/>
                  </a:lnTo>
                  <a:lnTo>
                    <a:pt x="587" y="129"/>
                  </a:lnTo>
                  <a:lnTo>
                    <a:pt x="629" y="129"/>
                  </a:lnTo>
                  <a:lnTo>
                    <a:pt x="670" y="120"/>
                  </a:lnTo>
                  <a:lnTo>
                    <a:pt x="711" y="141"/>
                  </a:lnTo>
                  <a:lnTo>
                    <a:pt x="752" y="117"/>
                  </a:lnTo>
                  <a:lnTo>
                    <a:pt x="793" y="94"/>
                  </a:lnTo>
                  <a:lnTo>
                    <a:pt x="834" y="76"/>
                  </a:lnTo>
                  <a:lnTo>
                    <a:pt x="876" y="74"/>
                  </a:lnTo>
                  <a:lnTo>
                    <a:pt x="917" y="49"/>
                  </a:lnTo>
                  <a:lnTo>
                    <a:pt x="958" y="32"/>
                  </a:lnTo>
                  <a:lnTo>
                    <a:pt x="999" y="18"/>
                  </a:lnTo>
                  <a:lnTo>
                    <a:pt x="1040" y="10"/>
                  </a:lnTo>
                  <a:lnTo>
                    <a:pt x="1082" y="0"/>
                  </a:lnTo>
                  <a:lnTo>
                    <a:pt x="1123" y="1"/>
                  </a:lnTo>
                  <a:lnTo>
                    <a:pt x="1164" y="1"/>
                  </a:lnTo>
                  <a:lnTo>
                    <a:pt x="1205" y="12"/>
                  </a:lnTo>
                  <a:lnTo>
                    <a:pt x="1246" y="17"/>
                  </a:lnTo>
                  <a:lnTo>
                    <a:pt x="1287" y="8"/>
                  </a:lnTo>
                  <a:lnTo>
                    <a:pt x="1329" y="12"/>
                  </a:lnTo>
                  <a:lnTo>
                    <a:pt x="1370" y="28"/>
                  </a:lnTo>
                  <a:lnTo>
                    <a:pt x="1411" y="32"/>
                  </a:lnTo>
                  <a:lnTo>
                    <a:pt x="1452" y="29"/>
                  </a:lnTo>
                  <a:lnTo>
                    <a:pt x="1493" y="20"/>
                  </a:lnTo>
                  <a:lnTo>
                    <a:pt x="1535" y="30"/>
                  </a:lnTo>
                  <a:lnTo>
                    <a:pt x="1576" y="17"/>
                  </a:lnTo>
                  <a:lnTo>
                    <a:pt x="1617" y="28"/>
                  </a:lnTo>
                  <a:lnTo>
                    <a:pt x="1658" y="26"/>
                  </a:lnTo>
                  <a:lnTo>
                    <a:pt x="1669" y="27"/>
                  </a:lnTo>
                </a:path>
              </a:pathLst>
            </a:custGeom>
            <a:noFill/>
            <a:ln w="142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0" name="Freeform 179"/>
            <p:cNvSpPr>
              <a:spLocks/>
            </p:cNvSpPr>
            <p:nvPr/>
          </p:nvSpPr>
          <p:spPr bwMode="auto">
            <a:xfrm>
              <a:off x="5040" y="1940"/>
              <a:ext cx="1669" cy="254"/>
            </a:xfrm>
            <a:custGeom>
              <a:avLst/>
              <a:gdLst>
                <a:gd name="T0" fmla="*/ 0 w 1669"/>
                <a:gd name="T1" fmla="*/ 203 h 254"/>
                <a:gd name="T2" fmla="*/ 11 w 1669"/>
                <a:gd name="T3" fmla="*/ 203 h 254"/>
                <a:gd name="T4" fmla="*/ 52 w 1669"/>
                <a:gd name="T5" fmla="*/ 197 h 254"/>
                <a:gd name="T6" fmla="*/ 93 w 1669"/>
                <a:gd name="T7" fmla="*/ 203 h 254"/>
                <a:gd name="T8" fmla="*/ 135 w 1669"/>
                <a:gd name="T9" fmla="*/ 182 h 254"/>
                <a:gd name="T10" fmla="*/ 176 w 1669"/>
                <a:gd name="T11" fmla="*/ 196 h 254"/>
                <a:gd name="T12" fmla="*/ 217 w 1669"/>
                <a:gd name="T13" fmla="*/ 190 h 254"/>
                <a:gd name="T14" fmla="*/ 258 w 1669"/>
                <a:gd name="T15" fmla="*/ 200 h 254"/>
                <a:gd name="T16" fmla="*/ 299 w 1669"/>
                <a:gd name="T17" fmla="*/ 181 h 254"/>
                <a:gd name="T18" fmla="*/ 340 w 1669"/>
                <a:gd name="T19" fmla="*/ 208 h 254"/>
                <a:gd name="T20" fmla="*/ 381 w 1669"/>
                <a:gd name="T21" fmla="*/ 216 h 254"/>
                <a:gd name="T22" fmla="*/ 423 w 1669"/>
                <a:gd name="T23" fmla="*/ 238 h 254"/>
                <a:gd name="T24" fmla="*/ 464 w 1669"/>
                <a:gd name="T25" fmla="*/ 232 h 254"/>
                <a:gd name="T26" fmla="*/ 505 w 1669"/>
                <a:gd name="T27" fmla="*/ 242 h 254"/>
                <a:gd name="T28" fmla="*/ 546 w 1669"/>
                <a:gd name="T29" fmla="*/ 252 h 254"/>
                <a:gd name="T30" fmla="*/ 587 w 1669"/>
                <a:gd name="T31" fmla="*/ 254 h 254"/>
                <a:gd name="T32" fmla="*/ 629 w 1669"/>
                <a:gd name="T33" fmla="*/ 231 h 254"/>
                <a:gd name="T34" fmla="*/ 670 w 1669"/>
                <a:gd name="T35" fmla="*/ 228 h 254"/>
                <a:gd name="T36" fmla="*/ 711 w 1669"/>
                <a:gd name="T37" fmla="*/ 191 h 254"/>
                <a:gd name="T38" fmla="*/ 752 w 1669"/>
                <a:gd name="T39" fmla="*/ 193 h 254"/>
                <a:gd name="T40" fmla="*/ 793 w 1669"/>
                <a:gd name="T41" fmla="*/ 148 h 254"/>
                <a:gd name="T42" fmla="*/ 834 w 1669"/>
                <a:gd name="T43" fmla="*/ 125 h 254"/>
                <a:gd name="T44" fmla="*/ 876 w 1669"/>
                <a:gd name="T45" fmla="*/ 100 h 254"/>
                <a:gd name="T46" fmla="*/ 917 w 1669"/>
                <a:gd name="T47" fmla="*/ 79 h 254"/>
                <a:gd name="T48" fmla="*/ 958 w 1669"/>
                <a:gd name="T49" fmla="*/ 55 h 254"/>
                <a:gd name="T50" fmla="*/ 999 w 1669"/>
                <a:gd name="T51" fmla="*/ 29 h 254"/>
                <a:gd name="T52" fmla="*/ 1040 w 1669"/>
                <a:gd name="T53" fmla="*/ 31 h 254"/>
                <a:gd name="T54" fmla="*/ 1082 w 1669"/>
                <a:gd name="T55" fmla="*/ 11 h 254"/>
                <a:gd name="T56" fmla="*/ 1123 w 1669"/>
                <a:gd name="T57" fmla="*/ 5 h 254"/>
                <a:gd name="T58" fmla="*/ 1164 w 1669"/>
                <a:gd name="T59" fmla="*/ 0 h 254"/>
                <a:gd name="T60" fmla="*/ 1205 w 1669"/>
                <a:gd name="T61" fmla="*/ 10 h 254"/>
                <a:gd name="T62" fmla="*/ 1246 w 1669"/>
                <a:gd name="T63" fmla="*/ 41 h 254"/>
                <a:gd name="T64" fmla="*/ 1287 w 1669"/>
                <a:gd name="T65" fmla="*/ 45 h 254"/>
                <a:gd name="T66" fmla="*/ 1329 w 1669"/>
                <a:gd name="T67" fmla="*/ 62 h 254"/>
                <a:gd name="T68" fmla="*/ 1370 w 1669"/>
                <a:gd name="T69" fmla="*/ 68 h 254"/>
                <a:gd name="T70" fmla="*/ 1411 w 1669"/>
                <a:gd name="T71" fmla="*/ 71 h 254"/>
                <a:gd name="T72" fmla="*/ 1452 w 1669"/>
                <a:gd name="T73" fmla="*/ 86 h 254"/>
                <a:gd name="T74" fmla="*/ 1493 w 1669"/>
                <a:gd name="T75" fmla="*/ 82 h 254"/>
                <a:gd name="T76" fmla="*/ 1535 w 1669"/>
                <a:gd name="T77" fmla="*/ 88 h 254"/>
                <a:gd name="T78" fmla="*/ 1576 w 1669"/>
                <a:gd name="T79" fmla="*/ 95 h 254"/>
                <a:gd name="T80" fmla="*/ 1617 w 1669"/>
                <a:gd name="T81" fmla="*/ 79 h 254"/>
                <a:gd name="T82" fmla="*/ 1658 w 1669"/>
                <a:gd name="T83" fmla="*/ 76 h 254"/>
                <a:gd name="T84" fmla="*/ 1669 w 1669"/>
                <a:gd name="T85" fmla="*/ 7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9" h="254">
                  <a:moveTo>
                    <a:pt x="0" y="203"/>
                  </a:moveTo>
                  <a:lnTo>
                    <a:pt x="11" y="203"/>
                  </a:lnTo>
                  <a:lnTo>
                    <a:pt x="52" y="197"/>
                  </a:lnTo>
                  <a:lnTo>
                    <a:pt x="93" y="203"/>
                  </a:lnTo>
                  <a:lnTo>
                    <a:pt x="135" y="182"/>
                  </a:lnTo>
                  <a:lnTo>
                    <a:pt x="176" y="196"/>
                  </a:lnTo>
                  <a:lnTo>
                    <a:pt x="217" y="190"/>
                  </a:lnTo>
                  <a:lnTo>
                    <a:pt x="258" y="200"/>
                  </a:lnTo>
                  <a:lnTo>
                    <a:pt x="299" y="181"/>
                  </a:lnTo>
                  <a:lnTo>
                    <a:pt x="340" y="208"/>
                  </a:lnTo>
                  <a:lnTo>
                    <a:pt x="381" y="216"/>
                  </a:lnTo>
                  <a:lnTo>
                    <a:pt x="423" y="238"/>
                  </a:lnTo>
                  <a:lnTo>
                    <a:pt x="464" y="232"/>
                  </a:lnTo>
                  <a:lnTo>
                    <a:pt x="505" y="242"/>
                  </a:lnTo>
                  <a:lnTo>
                    <a:pt x="546" y="252"/>
                  </a:lnTo>
                  <a:lnTo>
                    <a:pt x="587" y="254"/>
                  </a:lnTo>
                  <a:lnTo>
                    <a:pt x="629" y="231"/>
                  </a:lnTo>
                  <a:lnTo>
                    <a:pt x="670" y="228"/>
                  </a:lnTo>
                  <a:lnTo>
                    <a:pt x="711" y="191"/>
                  </a:lnTo>
                  <a:lnTo>
                    <a:pt x="752" y="193"/>
                  </a:lnTo>
                  <a:lnTo>
                    <a:pt x="793" y="148"/>
                  </a:lnTo>
                  <a:lnTo>
                    <a:pt x="834" y="125"/>
                  </a:lnTo>
                  <a:lnTo>
                    <a:pt x="876" y="100"/>
                  </a:lnTo>
                  <a:lnTo>
                    <a:pt x="917" y="79"/>
                  </a:lnTo>
                  <a:lnTo>
                    <a:pt x="958" y="55"/>
                  </a:lnTo>
                  <a:lnTo>
                    <a:pt x="999" y="29"/>
                  </a:lnTo>
                  <a:lnTo>
                    <a:pt x="1040" y="31"/>
                  </a:lnTo>
                  <a:lnTo>
                    <a:pt x="1082" y="11"/>
                  </a:lnTo>
                  <a:lnTo>
                    <a:pt x="1123" y="5"/>
                  </a:lnTo>
                  <a:lnTo>
                    <a:pt x="1164" y="0"/>
                  </a:lnTo>
                  <a:lnTo>
                    <a:pt x="1205" y="10"/>
                  </a:lnTo>
                  <a:lnTo>
                    <a:pt x="1246" y="41"/>
                  </a:lnTo>
                  <a:lnTo>
                    <a:pt x="1287" y="45"/>
                  </a:lnTo>
                  <a:lnTo>
                    <a:pt x="1329" y="62"/>
                  </a:lnTo>
                  <a:lnTo>
                    <a:pt x="1370" y="68"/>
                  </a:lnTo>
                  <a:lnTo>
                    <a:pt x="1411" y="71"/>
                  </a:lnTo>
                  <a:lnTo>
                    <a:pt x="1452" y="86"/>
                  </a:lnTo>
                  <a:lnTo>
                    <a:pt x="1493" y="82"/>
                  </a:lnTo>
                  <a:lnTo>
                    <a:pt x="1535" y="88"/>
                  </a:lnTo>
                  <a:lnTo>
                    <a:pt x="1576" y="95"/>
                  </a:lnTo>
                  <a:lnTo>
                    <a:pt x="1617" y="79"/>
                  </a:lnTo>
                  <a:lnTo>
                    <a:pt x="1658" y="76"/>
                  </a:lnTo>
                  <a:lnTo>
                    <a:pt x="1669" y="78"/>
                  </a:lnTo>
                </a:path>
              </a:pathLst>
            </a:custGeom>
            <a:noFill/>
            <a:ln w="142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1" name="Freeform 180"/>
            <p:cNvSpPr>
              <a:spLocks/>
            </p:cNvSpPr>
            <p:nvPr/>
          </p:nvSpPr>
          <p:spPr bwMode="auto">
            <a:xfrm>
              <a:off x="5040" y="1564"/>
              <a:ext cx="1669" cy="284"/>
            </a:xfrm>
            <a:custGeom>
              <a:avLst/>
              <a:gdLst>
                <a:gd name="T0" fmla="*/ 0 w 1669"/>
                <a:gd name="T1" fmla="*/ 207 h 284"/>
                <a:gd name="T2" fmla="*/ 11 w 1669"/>
                <a:gd name="T3" fmla="*/ 206 h 284"/>
                <a:gd name="T4" fmla="*/ 52 w 1669"/>
                <a:gd name="T5" fmla="*/ 203 h 284"/>
                <a:gd name="T6" fmla="*/ 93 w 1669"/>
                <a:gd name="T7" fmla="*/ 214 h 284"/>
                <a:gd name="T8" fmla="*/ 135 w 1669"/>
                <a:gd name="T9" fmla="*/ 206 h 284"/>
                <a:gd name="T10" fmla="*/ 176 w 1669"/>
                <a:gd name="T11" fmla="*/ 222 h 284"/>
                <a:gd name="T12" fmla="*/ 217 w 1669"/>
                <a:gd name="T13" fmla="*/ 229 h 284"/>
                <a:gd name="T14" fmla="*/ 258 w 1669"/>
                <a:gd name="T15" fmla="*/ 239 h 284"/>
                <a:gd name="T16" fmla="*/ 299 w 1669"/>
                <a:gd name="T17" fmla="*/ 240 h 284"/>
                <a:gd name="T18" fmla="*/ 340 w 1669"/>
                <a:gd name="T19" fmla="*/ 247 h 284"/>
                <a:gd name="T20" fmla="*/ 381 w 1669"/>
                <a:gd name="T21" fmla="*/ 260 h 284"/>
                <a:gd name="T22" fmla="*/ 423 w 1669"/>
                <a:gd name="T23" fmla="*/ 267 h 284"/>
                <a:gd name="T24" fmla="*/ 464 w 1669"/>
                <a:gd name="T25" fmla="*/ 273 h 284"/>
                <a:gd name="T26" fmla="*/ 505 w 1669"/>
                <a:gd name="T27" fmla="*/ 284 h 284"/>
                <a:gd name="T28" fmla="*/ 546 w 1669"/>
                <a:gd name="T29" fmla="*/ 275 h 284"/>
                <a:gd name="T30" fmla="*/ 587 w 1669"/>
                <a:gd name="T31" fmla="*/ 273 h 284"/>
                <a:gd name="T32" fmla="*/ 629 w 1669"/>
                <a:gd name="T33" fmla="*/ 255 h 284"/>
                <a:gd name="T34" fmla="*/ 670 w 1669"/>
                <a:gd name="T35" fmla="*/ 244 h 284"/>
                <a:gd name="T36" fmla="*/ 711 w 1669"/>
                <a:gd name="T37" fmla="*/ 216 h 284"/>
                <a:gd name="T38" fmla="*/ 752 w 1669"/>
                <a:gd name="T39" fmla="*/ 202 h 284"/>
                <a:gd name="T40" fmla="*/ 793 w 1669"/>
                <a:gd name="T41" fmla="*/ 172 h 284"/>
                <a:gd name="T42" fmla="*/ 834 w 1669"/>
                <a:gd name="T43" fmla="*/ 148 h 284"/>
                <a:gd name="T44" fmla="*/ 876 w 1669"/>
                <a:gd name="T45" fmla="*/ 131 h 284"/>
                <a:gd name="T46" fmla="*/ 917 w 1669"/>
                <a:gd name="T47" fmla="*/ 105 h 284"/>
                <a:gd name="T48" fmla="*/ 958 w 1669"/>
                <a:gd name="T49" fmla="*/ 63 h 284"/>
                <a:gd name="T50" fmla="*/ 999 w 1669"/>
                <a:gd name="T51" fmla="*/ 60 h 284"/>
                <a:gd name="T52" fmla="*/ 1040 w 1669"/>
                <a:gd name="T53" fmla="*/ 29 h 284"/>
                <a:gd name="T54" fmla="*/ 1082 w 1669"/>
                <a:gd name="T55" fmla="*/ 21 h 284"/>
                <a:gd name="T56" fmla="*/ 1123 w 1669"/>
                <a:gd name="T57" fmla="*/ 7 h 284"/>
                <a:gd name="T58" fmla="*/ 1164 w 1669"/>
                <a:gd name="T59" fmla="*/ 3 h 284"/>
                <a:gd name="T60" fmla="*/ 1205 w 1669"/>
                <a:gd name="T61" fmla="*/ 0 h 284"/>
                <a:gd name="T62" fmla="*/ 1246 w 1669"/>
                <a:gd name="T63" fmla="*/ 16 h 284"/>
                <a:gd name="T64" fmla="*/ 1287 w 1669"/>
                <a:gd name="T65" fmla="*/ 22 h 284"/>
                <a:gd name="T66" fmla="*/ 1329 w 1669"/>
                <a:gd name="T67" fmla="*/ 23 h 284"/>
                <a:gd name="T68" fmla="*/ 1370 w 1669"/>
                <a:gd name="T69" fmla="*/ 52 h 284"/>
                <a:gd name="T70" fmla="*/ 1411 w 1669"/>
                <a:gd name="T71" fmla="*/ 63 h 284"/>
                <a:gd name="T72" fmla="*/ 1452 w 1669"/>
                <a:gd name="T73" fmla="*/ 72 h 284"/>
                <a:gd name="T74" fmla="*/ 1493 w 1669"/>
                <a:gd name="T75" fmla="*/ 82 h 284"/>
                <a:gd name="T76" fmla="*/ 1535 w 1669"/>
                <a:gd name="T77" fmla="*/ 90 h 284"/>
                <a:gd name="T78" fmla="*/ 1576 w 1669"/>
                <a:gd name="T79" fmla="*/ 92 h 284"/>
                <a:gd name="T80" fmla="*/ 1617 w 1669"/>
                <a:gd name="T81" fmla="*/ 98 h 284"/>
                <a:gd name="T82" fmla="*/ 1658 w 1669"/>
                <a:gd name="T83" fmla="*/ 100 h 284"/>
                <a:gd name="T84" fmla="*/ 1669 w 1669"/>
                <a:gd name="T85" fmla="*/ 9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9" h="284">
                  <a:moveTo>
                    <a:pt x="0" y="207"/>
                  </a:moveTo>
                  <a:lnTo>
                    <a:pt x="11" y="206"/>
                  </a:lnTo>
                  <a:lnTo>
                    <a:pt x="52" y="203"/>
                  </a:lnTo>
                  <a:lnTo>
                    <a:pt x="93" y="214"/>
                  </a:lnTo>
                  <a:lnTo>
                    <a:pt x="135" y="206"/>
                  </a:lnTo>
                  <a:lnTo>
                    <a:pt x="176" y="222"/>
                  </a:lnTo>
                  <a:lnTo>
                    <a:pt x="217" y="229"/>
                  </a:lnTo>
                  <a:lnTo>
                    <a:pt x="258" y="239"/>
                  </a:lnTo>
                  <a:lnTo>
                    <a:pt x="299" y="240"/>
                  </a:lnTo>
                  <a:lnTo>
                    <a:pt x="340" y="247"/>
                  </a:lnTo>
                  <a:lnTo>
                    <a:pt x="381" y="260"/>
                  </a:lnTo>
                  <a:lnTo>
                    <a:pt x="423" y="267"/>
                  </a:lnTo>
                  <a:lnTo>
                    <a:pt x="464" y="273"/>
                  </a:lnTo>
                  <a:lnTo>
                    <a:pt x="505" y="284"/>
                  </a:lnTo>
                  <a:lnTo>
                    <a:pt x="546" y="275"/>
                  </a:lnTo>
                  <a:lnTo>
                    <a:pt x="587" y="273"/>
                  </a:lnTo>
                  <a:lnTo>
                    <a:pt x="629" y="255"/>
                  </a:lnTo>
                  <a:lnTo>
                    <a:pt x="670" y="244"/>
                  </a:lnTo>
                  <a:lnTo>
                    <a:pt x="711" y="216"/>
                  </a:lnTo>
                  <a:lnTo>
                    <a:pt x="752" y="202"/>
                  </a:lnTo>
                  <a:lnTo>
                    <a:pt x="793" y="172"/>
                  </a:lnTo>
                  <a:lnTo>
                    <a:pt x="834" y="148"/>
                  </a:lnTo>
                  <a:lnTo>
                    <a:pt x="876" y="131"/>
                  </a:lnTo>
                  <a:lnTo>
                    <a:pt x="917" y="105"/>
                  </a:lnTo>
                  <a:lnTo>
                    <a:pt x="958" y="63"/>
                  </a:lnTo>
                  <a:lnTo>
                    <a:pt x="999" y="60"/>
                  </a:lnTo>
                  <a:lnTo>
                    <a:pt x="1040" y="29"/>
                  </a:lnTo>
                  <a:lnTo>
                    <a:pt x="1082" y="21"/>
                  </a:lnTo>
                  <a:lnTo>
                    <a:pt x="1123" y="7"/>
                  </a:lnTo>
                  <a:lnTo>
                    <a:pt x="1164" y="3"/>
                  </a:lnTo>
                  <a:lnTo>
                    <a:pt x="1205" y="0"/>
                  </a:lnTo>
                  <a:lnTo>
                    <a:pt x="1246" y="16"/>
                  </a:lnTo>
                  <a:lnTo>
                    <a:pt x="1287" y="22"/>
                  </a:lnTo>
                  <a:lnTo>
                    <a:pt x="1329" y="23"/>
                  </a:lnTo>
                  <a:lnTo>
                    <a:pt x="1370" y="52"/>
                  </a:lnTo>
                  <a:lnTo>
                    <a:pt x="1411" y="63"/>
                  </a:lnTo>
                  <a:lnTo>
                    <a:pt x="1452" y="72"/>
                  </a:lnTo>
                  <a:lnTo>
                    <a:pt x="1493" y="82"/>
                  </a:lnTo>
                  <a:lnTo>
                    <a:pt x="1535" y="90"/>
                  </a:lnTo>
                  <a:lnTo>
                    <a:pt x="1576" y="92"/>
                  </a:lnTo>
                  <a:lnTo>
                    <a:pt x="1617" y="98"/>
                  </a:lnTo>
                  <a:lnTo>
                    <a:pt x="1658" y="100"/>
                  </a:lnTo>
                  <a:lnTo>
                    <a:pt x="1669" y="97"/>
                  </a:lnTo>
                </a:path>
              </a:pathLst>
            </a:custGeom>
            <a:noFill/>
            <a:ln w="142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2" name="Freeform 181"/>
            <p:cNvSpPr>
              <a:spLocks/>
            </p:cNvSpPr>
            <p:nvPr/>
          </p:nvSpPr>
          <p:spPr bwMode="auto">
            <a:xfrm>
              <a:off x="5040" y="1161"/>
              <a:ext cx="1658" cy="330"/>
            </a:xfrm>
            <a:custGeom>
              <a:avLst/>
              <a:gdLst>
                <a:gd name="T0" fmla="*/ 0 w 1658"/>
                <a:gd name="T1" fmla="*/ 219 h 330"/>
                <a:gd name="T2" fmla="*/ 11 w 1658"/>
                <a:gd name="T3" fmla="*/ 221 h 330"/>
                <a:gd name="T4" fmla="*/ 52 w 1658"/>
                <a:gd name="T5" fmla="*/ 233 h 330"/>
                <a:gd name="T6" fmla="*/ 93 w 1658"/>
                <a:gd name="T7" fmla="*/ 235 h 330"/>
                <a:gd name="T8" fmla="*/ 135 w 1658"/>
                <a:gd name="T9" fmla="*/ 257 h 330"/>
                <a:gd name="T10" fmla="*/ 176 w 1658"/>
                <a:gd name="T11" fmla="*/ 264 h 330"/>
                <a:gd name="T12" fmla="*/ 217 w 1658"/>
                <a:gd name="T13" fmla="*/ 292 h 330"/>
                <a:gd name="T14" fmla="*/ 258 w 1658"/>
                <a:gd name="T15" fmla="*/ 295 h 330"/>
                <a:gd name="T16" fmla="*/ 299 w 1658"/>
                <a:gd name="T17" fmla="*/ 308 h 330"/>
                <a:gd name="T18" fmla="*/ 340 w 1658"/>
                <a:gd name="T19" fmla="*/ 310 h 330"/>
                <a:gd name="T20" fmla="*/ 381 w 1658"/>
                <a:gd name="T21" fmla="*/ 315 h 330"/>
                <a:gd name="T22" fmla="*/ 423 w 1658"/>
                <a:gd name="T23" fmla="*/ 327 h 330"/>
                <a:gd name="T24" fmla="*/ 464 w 1658"/>
                <a:gd name="T25" fmla="*/ 318 h 330"/>
                <a:gd name="T26" fmla="*/ 505 w 1658"/>
                <a:gd name="T27" fmla="*/ 330 h 330"/>
                <a:gd name="T28" fmla="*/ 546 w 1658"/>
                <a:gd name="T29" fmla="*/ 322 h 330"/>
                <a:gd name="T30" fmla="*/ 587 w 1658"/>
                <a:gd name="T31" fmla="*/ 310 h 330"/>
                <a:gd name="T32" fmla="*/ 629 w 1658"/>
                <a:gd name="T33" fmla="*/ 294 h 330"/>
                <a:gd name="T34" fmla="*/ 670 w 1658"/>
                <a:gd name="T35" fmla="*/ 266 h 330"/>
                <a:gd name="T36" fmla="*/ 711 w 1658"/>
                <a:gd name="T37" fmla="*/ 249 h 330"/>
                <a:gd name="T38" fmla="*/ 752 w 1658"/>
                <a:gd name="T39" fmla="*/ 239 h 330"/>
                <a:gd name="T40" fmla="*/ 793 w 1658"/>
                <a:gd name="T41" fmla="*/ 195 h 330"/>
                <a:gd name="T42" fmla="*/ 834 w 1658"/>
                <a:gd name="T43" fmla="*/ 177 h 330"/>
                <a:gd name="T44" fmla="*/ 876 w 1658"/>
                <a:gd name="T45" fmla="*/ 143 h 330"/>
                <a:gd name="T46" fmla="*/ 917 w 1658"/>
                <a:gd name="T47" fmla="*/ 108 h 330"/>
                <a:gd name="T48" fmla="*/ 958 w 1658"/>
                <a:gd name="T49" fmla="*/ 91 h 330"/>
                <a:gd name="T50" fmla="*/ 999 w 1658"/>
                <a:gd name="T51" fmla="*/ 67 h 330"/>
                <a:gd name="T52" fmla="*/ 1040 w 1658"/>
                <a:gd name="T53" fmla="*/ 44 h 330"/>
                <a:gd name="T54" fmla="*/ 1082 w 1658"/>
                <a:gd name="T55" fmla="*/ 19 h 330"/>
                <a:gd name="T56" fmla="*/ 1123 w 1658"/>
                <a:gd name="T57" fmla="*/ 13 h 330"/>
                <a:gd name="T58" fmla="*/ 1164 w 1658"/>
                <a:gd name="T59" fmla="*/ 17 h 330"/>
                <a:gd name="T60" fmla="*/ 1205 w 1658"/>
                <a:gd name="T61" fmla="*/ 7 h 330"/>
                <a:gd name="T62" fmla="*/ 1246 w 1658"/>
                <a:gd name="T63" fmla="*/ 0 h 330"/>
                <a:gd name="T64" fmla="*/ 1287 w 1658"/>
                <a:gd name="T65" fmla="*/ 19 h 330"/>
                <a:gd name="T66" fmla="*/ 1329 w 1658"/>
                <a:gd name="T67" fmla="*/ 34 h 330"/>
                <a:gd name="T68" fmla="*/ 1370 w 1658"/>
                <a:gd name="T69" fmla="*/ 57 h 330"/>
                <a:gd name="T70" fmla="*/ 1411 w 1658"/>
                <a:gd name="T71" fmla="*/ 51 h 330"/>
                <a:gd name="T72" fmla="*/ 1452 w 1658"/>
                <a:gd name="T73" fmla="*/ 68 h 330"/>
                <a:gd name="T74" fmla="*/ 1493 w 1658"/>
                <a:gd name="T75" fmla="*/ 82 h 330"/>
                <a:gd name="T76" fmla="*/ 1535 w 1658"/>
                <a:gd name="T77" fmla="*/ 102 h 330"/>
                <a:gd name="T78" fmla="*/ 1576 w 1658"/>
                <a:gd name="T79" fmla="*/ 115 h 330"/>
                <a:gd name="T80" fmla="*/ 1617 w 1658"/>
                <a:gd name="T81" fmla="*/ 112 h 330"/>
                <a:gd name="T82" fmla="*/ 1658 w 1658"/>
                <a:gd name="T83" fmla="*/ 126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58" h="330">
                  <a:moveTo>
                    <a:pt x="0" y="219"/>
                  </a:moveTo>
                  <a:lnTo>
                    <a:pt x="11" y="221"/>
                  </a:lnTo>
                  <a:lnTo>
                    <a:pt x="52" y="233"/>
                  </a:lnTo>
                  <a:lnTo>
                    <a:pt x="93" y="235"/>
                  </a:lnTo>
                  <a:lnTo>
                    <a:pt x="135" y="257"/>
                  </a:lnTo>
                  <a:lnTo>
                    <a:pt x="176" y="264"/>
                  </a:lnTo>
                  <a:lnTo>
                    <a:pt x="217" y="292"/>
                  </a:lnTo>
                  <a:lnTo>
                    <a:pt x="258" y="295"/>
                  </a:lnTo>
                  <a:lnTo>
                    <a:pt x="299" y="308"/>
                  </a:lnTo>
                  <a:lnTo>
                    <a:pt x="340" y="310"/>
                  </a:lnTo>
                  <a:lnTo>
                    <a:pt x="381" y="315"/>
                  </a:lnTo>
                  <a:lnTo>
                    <a:pt x="423" y="327"/>
                  </a:lnTo>
                  <a:lnTo>
                    <a:pt x="464" y="318"/>
                  </a:lnTo>
                  <a:lnTo>
                    <a:pt x="505" y="330"/>
                  </a:lnTo>
                  <a:lnTo>
                    <a:pt x="546" y="322"/>
                  </a:lnTo>
                  <a:lnTo>
                    <a:pt x="587" y="310"/>
                  </a:lnTo>
                  <a:lnTo>
                    <a:pt x="629" y="294"/>
                  </a:lnTo>
                  <a:lnTo>
                    <a:pt x="670" y="266"/>
                  </a:lnTo>
                  <a:lnTo>
                    <a:pt x="711" y="249"/>
                  </a:lnTo>
                  <a:lnTo>
                    <a:pt x="752" y="239"/>
                  </a:lnTo>
                  <a:lnTo>
                    <a:pt x="793" y="195"/>
                  </a:lnTo>
                  <a:lnTo>
                    <a:pt x="834" y="177"/>
                  </a:lnTo>
                  <a:lnTo>
                    <a:pt x="876" y="143"/>
                  </a:lnTo>
                  <a:lnTo>
                    <a:pt x="917" y="108"/>
                  </a:lnTo>
                  <a:lnTo>
                    <a:pt x="958" y="91"/>
                  </a:lnTo>
                  <a:lnTo>
                    <a:pt x="999" y="67"/>
                  </a:lnTo>
                  <a:lnTo>
                    <a:pt x="1040" y="44"/>
                  </a:lnTo>
                  <a:lnTo>
                    <a:pt x="1082" y="19"/>
                  </a:lnTo>
                  <a:lnTo>
                    <a:pt x="1123" y="13"/>
                  </a:lnTo>
                  <a:lnTo>
                    <a:pt x="1164" y="17"/>
                  </a:lnTo>
                  <a:lnTo>
                    <a:pt x="1205" y="7"/>
                  </a:lnTo>
                  <a:lnTo>
                    <a:pt x="1246" y="0"/>
                  </a:lnTo>
                  <a:lnTo>
                    <a:pt x="1287" y="19"/>
                  </a:lnTo>
                  <a:lnTo>
                    <a:pt x="1329" y="34"/>
                  </a:lnTo>
                  <a:lnTo>
                    <a:pt x="1370" y="57"/>
                  </a:lnTo>
                  <a:lnTo>
                    <a:pt x="1411" y="51"/>
                  </a:lnTo>
                  <a:lnTo>
                    <a:pt x="1452" y="68"/>
                  </a:lnTo>
                  <a:lnTo>
                    <a:pt x="1493" y="82"/>
                  </a:lnTo>
                  <a:lnTo>
                    <a:pt x="1535" y="102"/>
                  </a:lnTo>
                  <a:lnTo>
                    <a:pt x="1576" y="115"/>
                  </a:lnTo>
                  <a:lnTo>
                    <a:pt x="1617" y="112"/>
                  </a:lnTo>
                  <a:lnTo>
                    <a:pt x="1658" y="126"/>
                  </a:lnTo>
                </a:path>
              </a:pathLst>
            </a:custGeom>
            <a:noFill/>
            <a:ln w="142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110075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 profile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simulation overestimates the amplitude of the fringes</a:t>
            </a:r>
          </a:p>
          <a:p>
            <a:pPr lvl="1"/>
            <a:r>
              <a:rPr lang="en-GB" dirty="0" smtClean="0"/>
              <a:t>In this simulation I used the correct thickness of the Au of 600 nm (before I used 100 nm)</a:t>
            </a:r>
          </a:p>
          <a:p>
            <a:r>
              <a:rPr lang="en-GB" dirty="0" smtClean="0"/>
              <a:t>The position and sign of the change is well reproduced by the simulation</a:t>
            </a:r>
          </a:p>
          <a:p>
            <a:r>
              <a:rPr lang="en-GB" dirty="0" smtClean="0"/>
              <a:t>The line profiles from the LEFT ROI show more oscillations, presumably due to a longer coherence length in the vertical direction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3469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Rectangle 1540"/>
          <p:cNvSpPr/>
          <p:nvPr/>
        </p:nvSpPr>
        <p:spPr bwMode="auto">
          <a:xfrm>
            <a:off x="1220641" y="6381328"/>
            <a:ext cx="3218381" cy="3600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 profile fitting (resolution estimate)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522" y="966866"/>
            <a:ext cx="11030172" cy="6226511"/>
          </a:xfrm>
          <a:prstGeom prst="rect">
            <a:avLst/>
          </a:prstGeom>
        </p:spPr>
      </p:pic>
      <p:sp>
        <p:nvSpPr>
          <p:cNvPr id="1542" name="TextBox 1541"/>
          <p:cNvSpPr txBox="1"/>
          <p:nvPr/>
        </p:nvSpPr>
        <p:spPr>
          <a:xfrm>
            <a:off x="9767614" y="1628800"/>
            <a:ext cx="1934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fitted width of the step is highly sensitive to the focus point: lens too close to object gives wider step and lens too far from object gives sharper step. The resolution values are RMS widths of an assumed Gaussian point spread function.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631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Outlook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Updated values for the magnification and focal lengths</a:t>
            </a:r>
          </a:p>
          <a:p>
            <a:r>
              <a:rPr lang="en-GB" dirty="0" smtClean="0"/>
              <a:t>The simulation gives a good qualitative description of the measurements</a:t>
            </a:r>
          </a:p>
          <a:p>
            <a:r>
              <a:rPr lang="en-GB" dirty="0" smtClean="0"/>
              <a:t>The discrepancy is most likely due to limited coherence length in the experiment</a:t>
            </a:r>
          </a:p>
          <a:p>
            <a:r>
              <a:rPr lang="en-GB" dirty="0" smtClean="0"/>
              <a:t>Getting a good estimate of the resolution requires more sophisticated analysis</a:t>
            </a:r>
          </a:p>
          <a:p>
            <a:pPr lvl="1"/>
            <a:r>
              <a:rPr lang="en-GB" dirty="0" smtClean="0"/>
              <a:t>Although from the TOP and BOTTOM ROIs with weaker fringes the RMS resolution is more accurate, and gives a horizontal resolution in the range 30-40 nm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6419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Simulation setup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426" y="1953080"/>
            <a:ext cx="6842283" cy="3862455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cxnSp>
        <p:nvCxnSpPr>
          <p:cNvPr id="7" name="Straight Connector 6"/>
          <p:cNvCxnSpPr/>
          <p:nvPr/>
        </p:nvCxnSpPr>
        <p:spPr bwMode="auto">
          <a:xfrm>
            <a:off x="4483214" y="3356992"/>
            <a:ext cx="0" cy="94091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 descr="BIG IMAGE (PNG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1686" y="2780928"/>
            <a:ext cx="2260064" cy="226006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 bwMode="auto">
          <a:xfrm>
            <a:off x="2178958" y="3789040"/>
            <a:ext cx="672456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>
            <a:off x="5184911" y="3356992"/>
            <a:ext cx="0" cy="94091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2143715" y="5517232"/>
            <a:ext cx="233949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>
            <a:off x="4483214" y="5517232"/>
            <a:ext cx="70169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>
            <a:off x="2143715" y="5877272"/>
            <a:ext cx="675980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3142877" y="1854237"/>
            <a:ext cx="2042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Horizontal focus, 37.2 µm aperture</a:t>
            </a:r>
            <a:endParaRPr lang="en-GB" dirty="0"/>
          </a:p>
        </p:txBody>
      </p:sp>
      <p:cxnSp>
        <p:nvCxnSpPr>
          <p:cNvPr id="26" name="Straight Arrow Connector 25"/>
          <p:cNvCxnSpPr>
            <a:stCxn id="24" idx="2"/>
          </p:cNvCxnSpPr>
          <p:nvPr/>
        </p:nvCxnSpPr>
        <p:spPr bwMode="auto">
          <a:xfrm>
            <a:off x="4163894" y="2439012"/>
            <a:ext cx="319320" cy="917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4583038" y="2412177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Vertical focus, 43.5 µm aperture</a:t>
            </a:r>
            <a:endParaRPr lang="en-GB" dirty="0"/>
          </a:p>
        </p:txBody>
      </p:sp>
      <p:cxnSp>
        <p:nvCxnSpPr>
          <p:cNvPr id="29" name="Straight Arrow Connector 28"/>
          <p:cNvCxnSpPr>
            <a:stCxn id="27" idx="2"/>
          </p:cNvCxnSpPr>
          <p:nvPr/>
        </p:nvCxnSpPr>
        <p:spPr bwMode="auto">
          <a:xfrm flipH="1">
            <a:off x="5184912" y="2996952"/>
            <a:ext cx="442242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2143715" y="5178678"/>
            <a:ext cx="2339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10.1 </a:t>
            </a:r>
            <a:r>
              <a:rPr lang="en-GB" dirty="0" smtClean="0"/>
              <a:t>mm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4295006" y="5179390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3.3</a:t>
            </a:r>
            <a:r>
              <a:rPr lang="en-GB" dirty="0" smtClean="0"/>
              <a:t> </a:t>
            </a:r>
            <a:r>
              <a:rPr lang="en-GB" dirty="0" smtClean="0"/>
              <a:t>mm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2178958" y="5869641"/>
            <a:ext cx="672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630 mm</a:t>
            </a:r>
            <a:endParaRPr lang="en-GB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5015086" y="4941168"/>
            <a:ext cx="612068" cy="2375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5564857" y="4788441"/>
            <a:ext cx="5858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1.4 mm smaller than physical distance, thus avoiding astigmatism in the simulation (making analysis easier)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Simulation parameters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Assuming perfect focus on the setup in last slide</a:t>
            </a:r>
          </a:p>
          <a:p>
            <a:pPr lvl="1"/>
            <a:r>
              <a:rPr lang="en-GB" dirty="0" smtClean="0"/>
              <a:t>Focal lengths</a:t>
            </a:r>
          </a:p>
          <a:p>
            <a:pPr lvl="2"/>
            <a:r>
              <a:rPr lang="en-GB" dirty="0" smtClean="0"/>
              <a:t>H: </a:t>
            </a:r>
            <a:r>
              <a:rPr lang="en-GB" strike="sngStrike" dirty="0" smtClean="0"/>
              <a:t>9.45 </a:t>
            </a:r>
            <a:r>
              <a:rPr lang="en-GB" strike="sngStrike" dirty="0" smtClean="0"/>
              <a:t>mm</a:t>
            </a:r>
            <a:r>
              <a:rPr lang="en-GB" dirty="0" smtClean="0"/>
              <a:t> 9.9 mm</a:t>
            </a:r>
            <a:endParaRPr lang="en-GB" dirty="0" smtClean="0"/>
          </a:p>
          <a:p>
            <a:pPr lvl="2"/>
            <a:r>
              <a:rPr lang="en-GB" dirty="0" smtClean="0"/>
              <a:t>V: </a:t>
            </a:r>
            <a:r>
              <a:rPr lang="en-GB" strike="sngStrike" dirty="0" smtClean="0"/>
              <a:t>13.98 </a:t>
            </a:r>
            <a:r>
              <a:rPr lang="en-GB" strike="sngStrike" dirty="0" smtClean="0"/>
              <a:t>mm</a:t>
            </a:r>
            <a:r>
              <a:rPr lang="en-GB" dirty="0" smtClean="0"/>
              <a:t> 13.1 mm</a:t>
            </a:r>
            <a:endParaRPr lang="en-GB" dirty="0" smtClean="0"/>
          </a:p>
          <a:p>
            <a:pPr lvl="1"/>
            <a:r>
              <a:rPr lang="en-GB" dirty="0" smtClean="0"/>
              <a:t>Magnification</a:t>
            </a:r>
          </a:p>
          <a:p>
            <a:pPr lvl="2"/>
            <a:r>
              <a:rPr lang="en-GB" dirty="0" smtClean="0"/>
              <a:t>H: </a:t>
            </a:r>
            <a:r>
              <a:rPr lang="en-GB" strike="sngStrike" dirty="0" smtClean="0"/>
              <a:t>64.6</a:t>
            </a:r>
            <a:r>
              <a:rPr lang="en-GB" dirty="0" smtClean="0"/>
              <a:t> 61.4</a:t>
            </a:r>
            <a:endParaRPr lang="en-GB" dirty="0" smtClean="0"/>
          </a:p>
          <a:p>
            <a:pPr lvl="2"/>
            <a:r>
              <a:rPr lang="en-GB" dirty="0" smtClean="0"/>
              <a:t>V: </a:t>
            </a:r>
            <a:r>
              <a:rPr lang="en-GB" strike="sngStrike" dirty="0" smtClean="0"/>
              <a:t>43.1</a:t>
            </a:r>
            <a:r>
              <a:rPr lang="en-GB" dirty="0" smtClean="0"/>
              <a:t> 46.0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3358902" y="3284984"/>
            <a:ext cx="792088" cy="144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4150991" y="2992596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These values are very close to the actual magnification, within a few percent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7682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Simulation details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Sampling</a:t>
            </a:r>
          </a:p>
          <a:p>
            <a:pPr lvl="1"/>
            <a:r>
              <a:rPr lang="en-GB" dirty="0" smtClean="0"/>
              <a:t>Using double field of view (vs detector)</a:t>
            </a:r>
          </a:p>
          <a:p>
            <a:pPr lvl="1"/>
            <a:r>
              <a:rPr lang="en-GB" dirty="0" smtClean="0"/>
              <a:t>Using half pixel size (vs detector)</a:t>
            </a:r>
          </a:p>
          <a:p>
            <a:pPr lvl="1"/>
            <a:r>
              <a:rPr lang="en-GB" dirty="0" smtClean="0"/>
              <a:t>In total 8192x8192 pixels</a:t>
            </a:r>
          </a:p>
          <a:p>
            <a:pPr lvl="1"/>
            <a:r>
              <a:rPr lang="en-GB" dirty="0" smtClean="0"/>
              <a:t>Detector image obtained by binning 2x2 and reducing FOV by x2</a:t>
            </a:r>
          </a:p>
          <a:p>
            <a:r>
              <a:rPr lang="en-GB" dirty="0" smtClean="0"/>
              <a:t>MLLs</a:t>
            </a:r>
          </a:p>
          <a:p>
            <a:pPr lvl="1"/>
            <a:r>
              <a:rPr lang="en-GB" dirty="0" smtClean="0"/>
              <a:t>Assuming simple 1D lenses with perfect phase</a:t>
            </a:r>
          </a:p>
          <a:p>
            <a:pPr lvl="1"/>
            <a:r>
              <a:rPr lang="en-GB" dirty="0" smtClean="0"/>
              <a:t>Aperture applied</a:t>
            </a:r>
          </a:p>
          <a:p>
            <a:r>
              <a:rPr lang="en-GB" dirty="0" err="1" smtClean="0"/>
              <a:t>Misc</a:t>
            </a:r>
            <a:endParaRPr lang="en-GB" dirty="0" smtClean="0"/>
          </a:p>
          <a:p>
            <a:pPr lvl="1"/>
            <a:r>
              <a:rPr lang="en-GB" dirty="0" smtClean="0"/>
              <a:t>Perfect coherence assumed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114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9" name="Group 55"/>
          <p:cNvGrpSpPr>
            <a:grpSpLocks noChangeAspect="1"/>
          </p:cNvGrpSpPr>
          <p:nvPr/>
        </p:nvGrpSpPr>
        <p:grpSpPr bwMode="auto">
          <a:xfrm>
            <a:off x="2036763" y="1266825"/>
            <a:ext cx="6940550" cy="5210175"/>
            <a:chOff x="1283" y="798"/>
            <a:chExt cx="4372" cy="3282"/>
          </a:xfrm>
        </p:grpSpPr>
        <p:sp>
          <p:nvSpPr>
            <p:cNvPr id="2090" name="AutoShape 54"/>
            <p:cNvSpPr>
              <a:spLocks noChangeAspect="1" noChangeArrowheads="1" noTextEdit="1"/>
            </p:cNvSpPr>
            <p:nvPr/>
          </p:nvSpPr>
          <p:spPr bwMode="auto">
            <a:xfrm>
              <a:off x="1283" y="798"/>
              <a:ext cx="4372" cy="3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91" name="Rectangle 56"/>
            <p:cNvSpPr>
              <a:spLocks noChangeArrowheads="1"/>
            </p:cNvSpPr>
            <p:nvPr/>
          </p:nvSpPr>
          <p:spPr bwMode="auto">
            <a:xfrm>
              <a:off x="2210" y="1041"/>
              <a:ext cx="2683" cy="26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pic>
          <p:nvPicPr>
            <p:cNvPr id="2105" name="Picture 5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4" y="1041"/>
              <a:ext cx="2682" cy="2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2" name="Line 58"/>
            <p:cNvSpPr>
              <a:spLocks noChangeShapeType="1"/>
            </p:cNvSpPr>
            <p:nvPr/>
          </p:nvSpPr>
          <p:spPr bwMode="auto">
            <a:xfrm>
              <a:off x="2210" y="3728"/>
              <a:ext cx="268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93" name="Line 59"/>
            <p:cNvSpPr>
              <a:spLocks noChangeShapeType="1"/>
            </p:cNvSpPr>
            <p:nvPr/>
          </p:nvSpPr>
          <p:spPr bwMode="auto">
            <a:xfrm>
              <a:off x="2210" y="1041"/>
              <a:ext cx="268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94" name="Line 60"/>
            <p:cNvSpPr>
              <a:spLocks noChangeShapeType="1"/>
            </p:cNvSpPr>
            <p:nvPr/>
          </p:nvSpPr>
          <p:spPr bwMode="auto">
            <a:xfrm flipV="1">
              <a:off x="2864" y="3701"/>
              <a:ext cx="0" cy="27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95" name="Line 61"/>
            <p:cNvSpPr>
              <a:spLocks noChangeShapeType="1"/>
            </p:cNvSpPr>
            <p:nvPr/>
          </p:nvSpPr>
          <p:spPr bwMode="auto">
            <a:xfrm flipV="1">
              <a:off x="3519" y="3701"/>
              <a:ext cx="0" cy="27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96" name="Line 62"/>
            <p:cNvSpPr>
              <a:spLocks noChangeShapeType="1"/>
            </p:cNvSpPr>
            <p:nvPr/>
          </p:nvSpPr>
          <p:spPr bwMode="auto">
            <a:xfrm flipV="1">
              <a:off x="4174" y="3701"/>
              <a:ext cx="0" cy="27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97" name="Line 63"/>
            <p:cNvSpPr>
              <a:spLocks noChangeShapeType="1"/>
            </p:cNvSpPr>
            <p:nvPr/>
          </p:nvSpPr>
          <p:spPr bwMode="auto">
            <a:xfrm flipV="1">
              <a:off x="4829" y="3701"/>
              <a:ext cx="0" cy="27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98" name="Line 64"/>
            <p:cNvSpPr>
              <a:spLocks noChangeShapeType="1"/>
            </p:cNvSpPr>
            <p:nvPr/>
          </p:nvSpPr>
          <p:spPr bwMode="auto">
            <a:xfrm>
              <a:off x="2864" y="1041"/>
              <a:ext cx="0" cy="27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99" name="Line 65"/>
            <p:cNvSpPr>
              <a:spLocks noChangeShapeType="1"/>
            </p:cNvSpPr>
            <p:nvPr/>
          </p:nvSpPr>
          <p:spPr bwMode="auto">
            <a:xfrm>
              <a:off x="3519" y="1041"/>
              <a:ext cx="0" cy="27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00" name="Line 66"/>
            <p:cNvSpPr>
              <a:spLocks noChangeShapeType="1"/>
            </p:cNvSpPr>
            <p:nvPr/>
          </p:nvSpPr>
          <p:spPr bwMode="auto">
            <a:xfrm>
              <a:off x="4174" y="1041"/>
              <a:ext cx="0" cy="27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01" name="Line 67"/>
            <p:cNvSpPr>
              <a:spLocks noChangeShapeType="1"/>
            </p:cNvSpPr>
            <p:nvPr/>
          </p:nvSpPr>
          <p:spPr bwMode="auto">
            <a:xfrm>
              <a:off x="4829" y="1041"/>
              <a:ext cx="0" cy="27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02" name="Rectangle 68"/>
            <p:cNvSpPr>
              <a:spLocks noChangeArrowheads="1"/>
            </p:cNvSpPr>
            <p:nvPr/>
          </p:nvSpPr>
          <p:spPr bwMode="auto">
            <a:xfrm>
              <a:off x="2777" y="3782"/>
              <a:ext cx="176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3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03" name="Rectangle 69"/>
            <p:cNvSpPr>
              <a:spLocks noChangeArrowheads="1"/>
            </p:cNvSpPr>
            <p:nvPr/>
          </p:nvSpPr>
          <p:spPr bwMode="auto">
            <a:xfrm>
              <a:off x="3410" y="3782"/>
              <a:ext cx="23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3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04" name="Rectangle 70"/>
            <p:cNvSpPr>
              <a:spLocks noChangeArrowheads="1"/>
            </p:cNvSpPr>
            <p:nvPr/>
          </p:nvSpPr>
          <p:spPr bwMode="auto">
            <a:xfrm>
              <a:off x="4067" y="3782"/>
              <a:ext cx="23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3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1500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06" name="Rectangle 71"/>
            <p:cNvSpPr>
              <a:spLocks noChangeArrowheads="1"/>
            </p:cNvSpPr>
            <p:nvPr/>
          </p:nvSpPr>
          <p:spPr bwMode="auto">
            <a:xfrm>
              <a:off x="4717" y="3782"/>
              <a:ext cx="23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3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07" name="Line 72"/>
            <p:cNvSpPr>
              <a:spLocks noChangeShapeType="1"/>
            </p:cNvSpPr>
            <p:nvPr/>
          </p:nvSpPr>
          <p:spPr bwMode="auto">
            <a:xfrm>
              <a:off x="2210" y="1041"/>
              <a:ext cx="0" cy="2687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08" name="Line 73"/>
            <p:cNvSpPr>
              <a:spLocks noChangeShapeType="1"/>
            </p:cNvSpPr>
            <p:nvPr/>
          </p:nvSpPr>
          <p:spPr bwMode="auto">
            <a:xfrm>
              <a:off x="4893" y="1041"/>
              <a:ext cx="0" cy="2687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09" name="Line 74"/>
            <p:cNvSpPr>
              <a:spLocks noChangeShapeType="1"/>
            </p:cNvSpPr>
            <p:nvPr/>
          </p:nvSpPr>
          <p:spPr bwMode="auto">
            <a:xfrm>
              <a:off x="2210" y="1303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10" name="Line 75"/>
            <p:cNvSpPr>
              <a:spLocks noChangeShapeType="1"/>
            </p:cNvSpPr>
            <p:nvPr/>
          </p:nvSpPr>
          <p:spPr bwMode="auto">
            <a:xfrm>
              <a:off x="2210" y="1565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11" name="Line 76"/>
            <p:cNvSpPr>
              <a:spLocks noChangeShapeType="1"/>
            </p:cNvSpPr>
            <p:nvPr/>
          </p:nvSpPr>
          <p:spPr bwMode="auto">
            <a:xfrm>
              <a:off x="2210" y="1828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12" name="Line 77"/>
            <p:cNvSpPr>
              <a:spLocks noChangeShapeType="1"/>
            </p:cNvSpPr>
            <p:nvPr/>
          </p:nvSpPr>
          <p:spPr bwMode="auto">
            <a:xfrm>
              <a:off x="2210" y="2090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13" name="Line 78"/>
            <p:cNvSpPr>
              <a:spLocks noChangeShapeType="1"/>
            </p:cNvSpPr>
            <p:nvPr/>
          </p:nvSpPr>
          <p:spPr bwMode="auto">
            <a:xfrm>
              <a:off x="2210" y="2352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14" name="Line 79"/>
            <p:cNvSpPr>
              <a:spLocks noChangeShapeType="1"/>
            </p:cNvSpPr>
            <p:nvPr/>
          </p:nvSpPr>
          <p:spPr bwMode="auto">
            <a:xfrm>
              <a:off x="2210" y="2615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15" name="Line 80"/>
            <p:cNvSpPr>
              <a:spLocks noChangeShapeType="1"/>
            </p:cNvSpPr>
            <p:nvPr/>
          </p:nvSpPr>
          <p:spPr bwMode="auto">
            <a:xfrm>
              <a:off x="2210" y="2877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16" name="Line 81"/>
            <p:cNvSpPr>
              <a:spLocks noChangeShapeType="1"/>
            </p:cNvSpPr>
            <p:nvPr/>
          </p:nvSpPr>
          <p:spPr bwMode="auto">
            <a:xfrm>
              <a:off x="2210" y="3140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17" name="Line 82"/>
            <p:cNvSpPr>
              <a:spLocks noChangeShapeType="1"/>
            </p:cNvSpPr>
            <p:nvPr/>
          </p:nvSpPr>
          <p:spPr bwMode="auto">
            <a:xfrm>
              <a:off x="2210" y="3402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18" name="Line 83"/>
            <p:cNvSpPr>
              <a:spLocks noChangeShapeType="1"/>
            </p:cNvSpPr>
            <p:nvPr/>
          </p:nvSpPr>
          <p:spPr bwMode="auto">
            <a:xfrm>
              <a:off x="2210" y="3664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19" name="Line 84"/>
            <p:cNvSpPr>
              <a:spLocks noChangeShapeType="1"/>
            </p:cNvSpPr>
            <p:nvPr/>
          </p:nvSpPr>
          <p:spPr bwMode="auto">
            <a:xfrm flipH="1">
              <a:off x="4866" y="1303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20" name="Line 85"/>
            <p:cNvSpPr>
              <a:spLocks noChangeShapeType="1"/>
            </p:cNvSpPr>
            <p:nvPr/>
          </p:nvSpPr>
          <p:spPr bwMode="auto">
            <a:xfrm flipH="1">
              <a:off x="4866" y="1565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21" name="Line 86"/>
            <p:cNvSpPr>
              <a:spLocks noChangeShapeType="1"/>
            </p:cNvSpPr>
            <p:nvPr/>
          </p:nvSpPr>
          <p:spPr bwMode="auto">
            <a:xfrm flipH="1">
              <a:off x="4866" y="1828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22" name="Line 87"/>
            <p:cNvSpPr>
              <a:spLocks noChangeShapeType="1"/>
            </p:cNvSpPr>
            <p:nvPr/>
          </p:nvSpPr>
          <p:spPr bwMode="auto">
            <a:xfrm flipH="1">
              <a:off x="4866" y="2090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23" name="Line 88"/>
            <p:cNvSpPr>
              <a:spLocks noChangeShapeType="1"/>
            </p:cNvSpPr>
            <p:nvPr/>
          </p:nvSpPr>
          <p:spPr bwMode="auto">
            <a:xfrm flipH="1">
              <a:off x="4866" y="2352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24" name="Line 89"/>
            <p:cNvSpPr>
              <a:spLocks noChangeShapeType="1"/>
            </p:cNvSpPr>
            <p:nvPr/>
          </p:nvSpPr>
          <p:spPr bwMode="auto">
            <a:xfrm flipH="1">
              <a:off x="4866" y="2615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25" name="Line 90"/>
            <p:cNvSpPr>
              <a:spLocks noChangeShapeType="1"/>
            </p:cNvSpPr>
            <p:nvPr/>
          </p:nvSpPr>
          <p:spPr bwMode="auto">
            <a:xfrm flipH="1">
              <a:off x="4866" y="2877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26" name="Line 91"/>
            <p:cNvSpPr>
              <a:spLocks noChangeShapeType="1"/>
            </p:cNvSpPr>
            <p:nvPr/>
          </p:nvSpPr>
          <p:spPr bwMode="auto">
            <a:xfrm flipH="1">
              <a:off x="4866" y="3140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27" name="Line 92"/>
            <p:cNvSpPr>
              <a:spLocks noChangeShapeType="1"/>
            </p:cNvSpPr>
            <p:nvPr/>
          </p:nvSpPr>
          <p:spPr bwMode="auto">
            <a:xfrm flipH="1">
              <a:off x="4866" y="3402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28" name="Line 93"/>
            <p:cNvSpPr>
              <a:spLocks noChangeShapeType="1"/>
            </p:cNvSpPr>
            <p:nvPr/>
          </p:nvSpPr>
          <p:spPr bwMode="auto">
            <a:xfrm flipH="1">
              <a:off x="4866" y="3664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29" name="Rectangle 94"/>
            <p:cNvSpPr>
              <a:spLocks noChangeArrowheads="1"/>
            </p:cNvSpPr>
            <p:nvPr/>
          </p:nvSpPr>
          <p:spPr bwMode="auto">
            <a:xfrm>
              <a:off x="1995" y="1244"/>
              <a:ext cx="176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3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30" name="Rectangle 95"/>
            <p:cNvSpPr>
              <a:spLocks noChangeArrowheads="1"/>
            </p:cNvSpPr>
            <p:nvPr/>
          </p:nvSpPr>
          <p:spPr bwMode="auto">
            <a:xfrm>
              <a:off x="1995" y="1511"/>
              <a:ext cx="176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3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31" name="Rectangle 96"/>
            <p:cNvSpPr>
              <a:spLocks noChangeArrowheads="1"/>
            </p:cNvSpPr>
            <p:nvPr/>
          </p:nvSpPr>
          <p:spPr bwMode="auto">
            <a:xfrm>
              <a:off x="1995" y="1769"/>
              <a:ext cx="176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3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32" name="Rectangle 97"/>
            <p:cNvSpPr>
              <a:spLocks noChangeArrowheads="1"/>
            </p:cNvSpPr>
            <p:nvPr/>
          </p:nvSpPr>
          <p:spPr bwMode="auto">
            <a:xfrm>
              <a:off x="1995" y="2036"/>
              <a:ext cx="176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3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33" name="Rectangle 98"/>
            <p:cNvSpPr>
              <a:spLocks noChangeArrowheads="1"/>
            </p:cNvSpPr>
            <p:nvPr/>
          </p:nvSpPr>
          <p:spPr bwMode="auto">
            <a:xfrm>
              <a:off x="1940" y="2294"/>
              <a:ext cx="23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3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34" name="Rectangle 99"/>
            <p:cNvSpPr>
              <a:spLocks noChangeArrowheads="1"/>
            </p:cNvSpPr>
            <p:nvPr/>
          </p:nvSpPr>
          <p:spPr bwMode="auto">
            <a:xfrm>
              <a:off x="1940" y="2560"/>
              <a:ext cx="23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3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1200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35" name="Rectangle 100"/>
            <p:cNvSpPr>
              <a:spLocks noChangeArrowheads="1"/>
            </p:cNvSpPr>
            <p:nvPr/>
          </p:nvSpPr>
          <p:spPr bwMode="auto">
            <a:xfrm>
              <a:off x="1940" y="2819"/>
              <a:ext cx="23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3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1400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36" name="Rectangle 101"/>
            <p:cNvSpPr>
              <a:spLocks noChangeArrowheads="1"/>
            </p:cNvSpPr>
            <p:nvPr/>
          </p:nvSpPr>
          <p:spPr bwMode="auto">
            <a:xfrm>
              <a:off x="1940" y="3085"/>
              <a:ext cx="23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3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1600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37" name="Rectangle 102"/>
            <p:cNvSpPr>
              <a:spLocks noChangeArrowheads="1"/>
            </p:cNvSpPr>
            <p:nvPr/>
          </p:nvSpPr>
          <p:spPr bwMode="auto">
            <a:xfrm>
              <a:off x="1940" y="3344"/>
              <a:ext cx="23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3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1800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38" name="Rectangle 103"/>
            <p:cNvSpPr>
              <a:spLocks noChangeArrowheads="1"/>
            </p:cNvSpPr>
            <p:nvPr/>
          </p:nvSpPr>
          <p:spPr bwMode="auto">
            <a:xfrm>
              <a:off x="1940" y="3610"/>
              <a:ext cx="23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3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Simulation image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637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Using series Set4_2D_17.3keV</a:t>
            </a:r>
          </a:p>
          <a:p>
            <a:r>
              <a:rPr lang="en-GB" dirty="0" smtClean="0"/>
              <a:t>Using scan pco_focus_30s</a:t>
            </a:r>
            <a:endParaRPr lang="en-GB" dirty="0"/>
          </a:p>
          <a:p>
            <a:r>
              <a:rPr lang="en-GB" dirty="0" smtClean="0"/>
              <a:t>Bright field, full field images</a:t>
            </a:r>
          </a:p>
          <a:p>
            <a:r>
              <a:rPr lang="en-GB" dirty="0" smtClean="0"/>
              <a:t>During this scan the lenses were moved together along the optical axis</a:t>
            </a:r>
          </a:p>
          <a:p>
            <a:pPr lvl="1"/>
            <a:r>
              <a:rPr lang="en-GB" dirty="0" smtClean="0"/>
              <a:t>Steps of 0.1 mm</a:t>
            </a:r>
          </a:p>
          <a:p>
            <a:pPr lvl="1"/>
            <a:r>
              <a:rPr lang="en-GB" dirty="0" smtClean="0"/>
              <a:t>41 images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2883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“issues”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7967414" y="1938005"/>
            <a:ext cx="1440160" cy="144016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4"/>
            </a:solidFill>
            <a:prstDash val="sysDash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H="1">
            <a:off x="7967414" y="4077072"/>
            <a:ext cx="1440160" cy="144016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ysDash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8759502" y="2124145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FOV motion during scan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8831510" y="4653136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Star motion during scan</a:t>
            </a:r>
            <a:endParaRPr lang="en-GB" dirty="0"/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766763" y="1530350"/>
            <a:ext cx="6302375" cy="4729163"/>
            <a:chOff x="483" y="964"/>
            <a:chExt cx="3970" cy="2979"/>
          </a:xfrm>
        </p:grpSpPr>
        <p:sp>
          <p:nvSpPr>
            <p:cNvPr id="17" name="AutoShape 3"/>
            <p:cNvSpPr>
              <a:spLocks noChangeAspect="1" noChangeArrowheads="1" noTextEdit="1"/>
            </p:cNvSpPr>
            <p:nvPr/>
          </p:nvSpPr>
          <p:spPr bwMode="auto">
            <a:xfrm>
              <a:off x="483" y="964"/>
              <a:ext cx="3970" cy="2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1055" y="1184"/>
              <a:ext cx="2436" cy="2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" y="1184"/>
              <a:ext cx="2436" cy="2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Line 7"/>
            <p:cNvSpPr>
              <a:spLocks noChangeShapeType="1"/>
            </p:cNvSpPr>
            <p:nvPr/>
          </p:nvSpPr>
          <p:spPr bwMode="auto">
            <a:xfrm>
              <a:off x="1055" y="3623"/>
              <a:ext cx="2436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1055" y="1184"/>
              <a:ext cx="2436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 flipV="1">
              <a:off x="1649" y="3599"/>
              <a:ext cx="0" cy="24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 flipV="1">
              <a:off x="2244" y="3599"/>
              <a:ext cx="0" cy="24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3" name="Line 11"/>
            <p:cNvSpPr>
              <a:spLocks noChangeShapeType="1"/>
            </p:cNvSpPr>
            <p:nvPr/>
          </p:nvSpPr>
          <p:spPr bwMode="auto">
            <a:xfrm flipV="1">
              <a:off x="2839" y="3599"/>
              <a:ext cx="0" cy="24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4" name="Line 12"/>
            <p:cNvSpPr>
              <a:spLocks noChangeShapeType="1"/>
            </p:cNvSpPr>
            <p:nvPr/>
          </p:nvSpPr>
          <p:spPr bwMode="auto">
            <a:xfrm flipV="1">
              <a:off x="3433" y="3599"/>
              <a:ext cx="0" cy="24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1649" y="1184"/>
              <a:ext cx="0" cy="25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244" y="1184"/>
              <a:ext cx="0" cy="25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839" y="1184"/>
              <a:ext cx="0" cy="25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8" name="Line 16"/>
            <p:cNvSpPr>
              <a:spLocks noChangeShapeType="1"/>
            </p:cNvSpPr>
            <p:nvPr/>
          </p:nvSpPr>
          <p:spPr bwMode="auto">
            <a:xfrm>
              <a:off x="3433" y="1184"/>
              <a:ext cx="0" cy="25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9" name="Rectangle 17"/>
            <p:cNvSpPr>
              <a:spLocks noChangeArrowheads="1"/>
            </p:cNvSpPr>
            <p:nvPr/>
          </p:nvSpPr>
          <p:spPr bwMode="auto">
            <a:xfrm>
              <a:off x="1570" y="3673"/>
              <a:ext cx="16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18"/>
            <p:cNvSpPr>
              <a:spLocks noChangeArrowheads="1"/>
            </p:cNvSpPr>
            <p:nvPr/>
          </p:nvSpPr>
          <p:spPr bwMode="auto">
            <a:xfrm>
              <a:off x="2145" y="3673"/>
              <a:ext cx="21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19"/>
            <p:cNvSpPr>
              <a:spLocks noChangeArrowheads="1"/>
            </p:cNvSpPr>
            <p:nvPr/>
          </p:nvSpPr>
          <p:spPr bwMode="auto">
            <a:xfrm>
              <a:off x="2741" y="3673"/>
              <a:ext cx="21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1500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48" name="Rectangle 20"/>
            <p:cNvSpPr>
              <a:spLocks noChangeArrowheads="1"/>
            </p:cNvSpPr>
            <p:nvPr/>
          </p:nvSpPr>
          <p:spPr bwMode="auto">
            <a:xfrm>
              <a:off x="3331" y="3673"/>
              <a:ext cx="21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49" name="Line 21"/>
            <p:cNvSpPr>
              <a:spLocks noChangeShapeType="1"/>
            </p:cNvSpPr>
            <p:nvPr/>
          </p:nvSpPr>
          <p:spPr bwMode="auto">
            <a:xfrm>
              <a:off x="1055" y="1184"/>
              <a:ext cx="0" cy="2439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50" name="Line 22"/>
            <p:cNvSpPr>
              <a:spLocks noChangeShapeType="1"/>
            </p:cNvSpPr>
            <p:nvPr/>
          </p:nvSpPr>
          <p:spPr bwMode="auto">
            <a:xfrm>
              <a:off x="3491" y="1184"/>
              <a:ext cx="0" cy="2439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51" name="Line 23"/>
            <p:cNvSpPr>
              <a:spLocks noChangeShapeType="1"/>
            </p:cNvSpPr>
            <p:nvPr/>
          </p:nvSpPr>
          <p:spPr bwMode="auto">
            <a:xfrm>
              <a:off x="1055" y="1422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52" name="Line 24"/>
            <p:cNvSpPr>
              <a:spLocks noChangeShapeType="1"/>
            </p:cNvSpPr>
            <p:nvPr/>
          </p:nvSpPr>
          <p:spPr bwMode="auto">
            <a:xfrm>
              <a:off x="1055" y="1660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53" name="Line 25"/>
            <p:cNvSpPr>
              <a:spLocks noChangeShapeType="1"/>
            </p:cNvSpPr>
            <p:nvPr/>
          </p:nvSpPr>
          <p:spPr bwMode="auto">
            <a:xfrm>
              <a:off x="1055" y="1898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55" name="Line 26"/>
            <p:cNvSpPr>
              <a:spLocks noChangeShapeType="1"/>
            </p:cNvSpPr>
            <p:nvPr/>
          </p:nvSpPr>
          <p:spPr bwMode="auto">
            <a:xfrm>
              <a:off x="1055" y="2137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56" name="Line 27"/>
            <p:cNvSpPr>
              <a:spLocks noChangeShapeType="1"/>
            </p:cNvSpPr>
            <p:nvPr/>
          </p:nvSpPr>
          <p:spPr bwMode="auto">
            <a:xfrm>
              <a:off x="1055" y="2375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57" name="Line 28"/>
            <p:cNvSpPr>
              <a:spLocks noChangeShapeType="1"/>
            </p:cNvSpPr>
            <p:nvPr/>
          </p:nvSpPr>
          <p:spPr bwMode="auto">
            <a:xfrm>
              <a:off x="1055" y="2613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58" name="Line 29"/>
            <p:cNvSpPr>
              <a:spLocks noChangeShapeType="1"/>
            </p:cNvSpPr>
            <p:nvPr/>
          </p:nvSpPr>
          <p:spPr bwMode="auto">
            <a:xfrm>
              <a:off x="1055" y="2851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59" name="Line 30"/>
            <p:cNvSpPr>
              <a:spLocks noChangeShapeType="1"/>
            </p:cNvSpPr>
            <p:nvPr/>
          </p:nvSpPr>
          <p:spPr bwMode="auto">
            <a:xfrm>
              <a:off x="1055" y="3089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60" name="Line 31"/>
            <p:cNvSpPr>
              <a:spLocks noChangeShapeType="1"/>
            </p:cNvSpPr>
            <p:nvPr/>
          </p:nvSpPr>
          <p:spPr bwMode="auto">
            <a:xfrm>
              <a:off x="1055" y="3328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61" name="Line 32"/>
            <p:cNvSpPr>
              <a:spLocks noChangeShapeType="1"/>
            </p:cNvSpPr>
            <p:nvPr/>
          </p:nvSpPr>
          <p:spPr bwMode="auto">
            <a:xfrm>
              <a:off x="1055" y="3566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62" name="Line 33"/>
            <p:cNvSpPr>
              <a:spLocks noChangeShapeType="1"/>
            </p:cNvSpPr>
            <p:nvPr/>
          </p:nvSpPr>
          <p:spPr bwMode="auto">
            <a:xfrm flipH="1">
              <a:off x="3467" y="1422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63" name="Line 34"/>
            <p:cNvSpPr>
              <a:spLocks noChangeShapeType="1"/>
            </p:cNvSpPr>
            <p:nvPr/>
          </p:nvSpPr>
          <p:spPr bwMode="auto">
            <a:xfrm flipH="1">
              <a:off x="3467" y="1660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64" name="Line 35"/>
            <p:cNvSpPr>
              <a:spLocks noChangeShapeType="1"/>
            </p:cNvSpPr>
            <p:nvPr/>
          </p:nvSpPr>
          <p:spPr bwMode="auto">
            <a:xfrm flipH="1">
              <a:off x="3467" y="1898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65" name="Line 36"/>
            <p:cNvSpPr>
              <a:spLocks noChangeShapeType="1"/>
            </p:cNvSpPr>
            <p:nvPr/>
          </p:nvSpPr>
          <p:spPr bwMode="auto">
            <a:xfrm flipH="1">
              <a:off x="3467" y="2137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66" name="Line 37"/>
            <p:cNvSpPr>
              <a:spLocks noChangeShapeType="1"/>
            </p:cNvSpPr>
            <p:nvPr/>
          </p:nvSpPr>
          <p:spPr bwMode="auto">
            <a:xfrm flipH="1">
              <a:off x="3467" y="2375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67" name="Line 38"/>
            <p:cNvSpPr>
              <a:spLocks noChangeShapeType="1"/>
            </p:cNvSpPr>
            <p:nvPr/>
          </p:nvSpPr>
          <p:spPr bwMode="auto">
            <a:xfrm flipH="1">
              <a:off x="3467" y="2613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68" name="Line 39"/>
            <p:cNvSpPr>
              <a:spLocks noChangeShapeType="1"/>
            </p:cNvSpPr>
            <p:nvPr/>
          </p:nvSpPr>
          <p:spPr bwMode="auto">
            <a:xfrm flipH="1">
              <a:off x="3467" y="2851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69" name="Line 40"/>
            <p:cNvSpPr>
              <a:spLocks noChangeShapeType="1"/>
            </p:cNvSpPr>
            <p:nvPr/>
          </p:nvSpPr>
          <p:spPr bwMode="auto">
            <a:xfrm flipH="1">
              <a:off x="3467" y="3089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70" name="Line 41"/>
            <p:cNvSpPr>
              <a:spLocks noChangeShapeType="1"/>
            </p:cNvSpPr>
            <p:nvPr/>
          </p:nvSpPr>
          <p:spPr bwMode="auto">
            <a:xfrm flipH="1">
              <a:off x="3467" y="3328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71" name="Line 42"/>
            <p:cNvSpPr>
              <a:spLocks noChangeShapeType="1"/>
            </p:cNvSpPr>
            <p:nvPr/>
          </p:nvSpPr>
          <p:spPr bwMode="auto">
            <a:xfrm flipH="1">
              <a:off x="3467" y="3566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72" name="Rectangle 43"/>
            <p:cNvSpPr>
              <a:spLocks noChangeArrowheads="1"/>
            </p:cNvSpPr>
            <p:nvPr/>
          </p:nvSpPr>
          <p:spPr bwMode="auto">
            <a:xfrm>
              <a:off x="859" y="1370"/>
              <a:ext cx="16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73" name="Rectangle 44"/>
            <p:cNvSpPr>
              <a:spLocks noChangeArrowheads="1"/>
            </p:cNvSpPr>
            <p:nvPr/>
          </p:nvSpPr>
          <p:spPr bwMode="auto">
            <a:xfrm>
              <a:off x="859" y="1611"/>
              <a:ext cx="16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74" name="Rectangle 45"/>
            <p:cNvSpPr>
              <a:spLocks noChangeArrowheads="1"/>
            </p:cNvSpPr>
            <p:nvPr/>
          </p:nvSpPr>
          <p:spPr bwMode="auto">
            <a:xfrm>
              <a:off x="859" y="1846"/>
              <a:ext cx="16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75" name="Rectangle 46"/>
            <p:cNvSpPr>
              <a:spLocks noChangeArrowheads="1"/>
            </p:cNvSpPr>
            <p:nvPr/>
          </p:nvSpPr>
          <p:spPr bwMode="auto">
            <a:xfrm>
              <a:off x="859" y="2088"/>
              <a:ext cx="16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76" name="Rectangle 47"/>
            <p:cNvSpPr>
              <a:spLocks noChangeArrowheads="1"/>
            </p:cNvSpPr>
            <p:nvPr/>
          </p:nvSpPr>
          <p:spPr bwMode="auto">
            <a:xfrm>
              <a:off x="810" y="2322"/>
              <a:ext cx="21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77" name="Rectangle 48"/>
            <p:cNvSpPr>
              <a:spLocks noChangeArrowheads="1"/>
            </p:cNvSpPr>
            <p:nvPr/>
          </p:nvSpPr>
          <p:spPr bwMode="auto">
            <a:xfrm>
              <a:off x="810" y="2564"/>
              <a:ext cx="21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1200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78" name="Rectangle 49"/>
            <p:cNvSpPr>
              <a:spLocks noChangeArrowheads="1"/>
            </p:cNvSpPr>
            <p:nvPr/>
          </p:nvSpPr>
          <p:spPr bwMode="auto">
            <a:xfrm>
              <a:off x="810" y="2799"/>
              <a:ext cx="21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1400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79" name="Rectangle 50"/>
            <p:cNvSpPr>
              <a:spLocks noChangeArrowheads="1"/>
            </p:cNvSpPr>
            <p:nvPr/>
          </p:nvSpPr>
          <p:spPr bwMode="auto">
            <a:xfrm>
              <a:off x="810" y="3040"/>
              <a:ext cx="21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1600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80" name="Rectangle 51"/>
            <p:cNvSpPr>
              <a:spLocks noChangeArrowheads="1"/>
            </p:cNvSpPr>
            <p:nvPr/>
          </p:nvSpPr>
          <p:spPr bwMode="auto">
            <a:xfrm>
              <a:off x="810" y="3275"/>
              <a:ext cx="21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1800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81" name="Rectangle 52"/>
            <p:cNvSpPr>
              <a:spLocks noChangeArrowheads="1"/>
            </p:cNvSpPr>
            <p:nvPr/>
          </p:nvSpPr>
          <p:spPr bwMode="auto">
            <a:xfrm>
              <a:off x="810" y="3517"/>
              <a:ext cx="21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82" name="Line 53"/>
            <p:cNvSpPr>
              <a:spLocks noChangeShapeType="1"/>
            </p:cNvSpPr>
            <p:nvPr/>
          </p:nvSpPr>
          <p:spPr bwMode="auto">
            <a:xfrm>
              <a:off x="3629" y="3623"/>
              <a:ext cx="192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83" name="Line 54"/>
            <p:cNvSpPr>
              <a:spLocks noChangeShapeType="1"/>
            </p:cNvSpPr>
            <p:nvPr/>
          </p:nvSpPr>
          <p:spPr bwMode="auto">
            <a:xfrm>
              <a:off x="3629" y="1184"/>
              <a:ext cx="192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84" name="Line 55"/>
            <p:cNvSpPr>
              <a:spLocks noChangeShapeType="1"/>
            </p:cNvSpPr>
            <p:nvPr/>
          </p:nvSpPr>
          <p:spPr bwMode="auto">
            <a:xfrm flipV="1">
              <a:off x="3629" y="1184"/>
              <a:ext cx="0" cy="2439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85" name="Line 56"/>
            <p:cNvSpPr>
              <a:spLocks noChangeShapeType="1"/>
            </p:cNvSpPr>
            <p:nvPr/>
          </p:nvSpPr>
          <p:spPr bwMode="auto">
            <a:xfrm flipV="1">
              <a:off x="3821" y="1184"/>
              <a:ext cx="0" cy="2439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pic>
          <p:nvPicPr>
            <p:cNvPr id="2105" name="Picture 5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9" y="1184"/>
              <a:ext cx="192" cy="2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6" name="Picture 5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9" y="1184"/>
              <a:ext cx="192" cy="2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86" name="Line 59"/>
            <p:cNvSpPr>
              <a:spLocks noChangeShapeType="1"/>
            </p:cNvSpPr>
            <p:nvPr/>
          </p:nvSpPr>
          <p:spPr bwMode="auto">
            <a:xfrm flipV="1">
              <a:off x="3821" y="1184"/>
              <a:ext cx="0" cy="2439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87" name="Line 60"/>
            <p:cNvSpPr>
              <a:spLocks noChangeShapeType="1"/>
            </p:cNvSpPr>
            <p:nvPr/>
          </p:nvSpPr>
          <p:spPr bwMode="auto">
            <a:xfrm flipH="1">
              <a:off x="3797" y="3623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88" name="Line 61"/>
            <p:cNvSpPr>
              <a:spLocks noChangeShapeType="1"/>
            </p:cNvSpPr>
            <p:nvPr/>
          </p:nvSpPr>
          <p:spPr bwMode="auto">
            <a:xfrm flipH="1">
              <a:off x="3797" y="3217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89" name="Line 62"/>
            <p:cNvSpPr>
              <a:spLocks noChangeShapeType="1"/>
            </p:cNvSpPr>
            <p:nvPr/>
          </p:nvSpPr>
          <p:spPr bwMode="auto">
            <a:xfrm flipH="1">
              <a:off x="3797" y="2810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90" name="Line 63"/>
            <p:cNvSpPr>
              <a:spLocks noChangeShapeType="1"/>
            </p:cNvSpPr>
            <p:nvPr/>
          </p:nvSpPr>
          <p:spPr bwMode="auto">
            <a:xfrm flipH="1">
              <a:off x="3797" y="2404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91" name="Line 64"/>
            <p:cNvSpPr>
              <a:spLocks noChangeShapeType="1"/>
            </p:cNvSpPr>
            <p:nvPr/>
          </p:nvSpPr>
          <p:spPr bwMode="auto">
            <a:xfrm flipH="1">
              <a:off x="3797" y="1998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92" name="Line 65"/>
            <p:cNvSpPr>
              <a:spLocks noChangeShapeType="1"/>
            </p:cNvSpPr>
            <p:nvPr/>
          </p:nvSpPr>
          <p:spPr bwMode="auto">
            <a:xfrm flipH="1">
              <a:off x="3797" y="1591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93" name="Line 66"/>
            <p:cNvSpPr>
              <a:spLocks noChangeShapeType="1"/>
            </p:cNvSpPr>
            <p:nvPr/>
          </p:nvSpPr>
          <p:spPr bwMode="auto">
            <a:xfrm flipH="1">
              <a:off x="3797" y="1184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94" name="Rectangle 67"/>
            <p:cNvSpPr>
              <a:spLocks noChangeArrowheads="1"/>
            </p:cNvSpPr>
            <p:nvPr/>
          </p:nvSpPr>
          <p:spPr bwMode="auto">
            <a:xfrm>
              <a:off x="3857" y="3581"/>
              <a:ext cx="4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95" name="Rectangle 68"/>
            <p:cNvSpPr>
              <a:spLocks noChangeArrowheads="1"/>
            </p:cNvSpPr>
            <p:nvPr/>
          </p:nvSpPr>
          <p:spPr bwMode="auto">
            <a:xfrm>
              <a:off x="3857" y="3175"/>
              <a:ext cx="14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96" name="Rectangle 69"/>
            <p:cNvSpPr>
              <a:spLocks noChangeArrowheads="1"/>
            </p:cNvSpPr>
            <p:nvPr/>
          </p:nvSpPr>
          <p:spPr bwMode="auto">
            <a:xfrm>
              <a:off x="3857" y="2770"/>
              <a:ext cx="14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97" name="Rectangle 70"/>
            <p:cNvSpPr>
              <a:spLocks noChangeArrowheads="1"/>
            </p:cNvSpPr>
            <p:nvPr/>
          </p:nvSpPr>
          <p:spPr bwMode="auto">
            <a:xfrm>
              <a:off x="3857" y="2365"/>
              <a:ext cx="14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98" name="Rectangle 71"/>
            <p:cNvSpPr>
              <a:spLocks noChangeArrowheads="1"/>
            </p:cNvSpPr>
            <p:nvPr/>
          </p:nvSpPr>
          <p:spPr bwMode="auto">
            <a:xfrm>
              <a:off x="3857" y="1952"/>
              <a:ext cx="14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99" name="Rectangle 72"/>
            <p:cNvSpPr>
              <a:spLocks noChangeArrowheads="1"/>
            </p:cNvSpPr>
            <p:nvPr/>
          </p:nvSpPr>
          <p:spPr bwMode="auto">
            <a:xfrm>
              <a:off x="3857" y="1547"/>
              <a:ext cx="19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00" name="Rectangle 73"/>
            <p:cNvSpPr>
              <a:spLocks noChangeArrowheads="1"/>
            </p:cNvSpPr>
            <p:nvPr/>
          </p:nvSpPr>
          <p:spPr bwMode="auto">
            <a:xfrm>
              <a:off x="3857" y="1142"/>
              <a:ext cx="19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1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1200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01" name="Line 74"/>
            <p:cNvSpPr>
              <a:spLocks noChangeShapeType="1"/>
            </p:cNvSpPr>
            <p:nvPr/>
          </p:nvSpPr>
          <p:spPr bwMode="auto">
            <a:xfrm>
              <a:off x="3629" y="1184"/>
              <a:ext cx="192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02" name="Line 75"/>
            <p:cNvSpPr>
              <a:spLocks noChangeShapeType="1"/>
            </p:cNvSpPr>
            <p:nvPr/>
          </p:nvSpPr>
          <p:spPr bwMode="auto">
            <a:xfrm>
              <a:off x="3629" y="3623"/>
              <a:ext cx="192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03" name="Line 76"/>
            <p:cNvSpPr>
              <a:spLocks noChangeShapeType="1"/>
            </p:cNvSpPr>
            <p:nvPr/>
          </p:nvSpPr>
          <p:spPr bwMode="auto">
            <a:xfrm flipV="1">
              <a:off x="3629" y="1184"/>
              <a:ext cx="0" cy="2439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04" name="Line 77"/>
            <p:cNvSpPr>
              <a:spLocks noChangeShapeType="1"/>
            </p:cNvSpPr>
            <p:nvPr/>
          </p:nvSpPr>
          <p:spPr bwMode="auto">
            <a:xfrm flipV="1">
              <a:off x="3821" y="1184"/>
              <a:ext cx="0" cy="2439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22852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Corrected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 dirty="0"/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-385763" y="1843088"/>
            <a:ext cx="5438776" cy="4083050"/>
            <a:chOff x="-243" y="1161"/>
            <a:chExt cx="3426" cy="2572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/>
          </p:nvSpPr>
          <p:spPr bwMode="auto">
            <a:xfrm>
              <a:off x="-243" y="1161"/>
              <a:ext cx="3426" cy="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483" y="1351"/>
              <a:ext cx="2103" cy="21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" y="1351"/>
              <a:ext cx="2103" cy="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483" y="3457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483" y="1351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V="1">
              <a:off x="996" y="3436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V="1">
              <a:off x="1509" y="3436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flipV="1">
              <a:off x="2023" y="3436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 flipV="1">
              <a:off x="2536" y="3436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996" y="1351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1509" y="1351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>
              <a:off x="2023" y="1351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2536" y="1351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928" y="3499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1424" y="3499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1939" y="3499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1500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2448" y="3499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Line 21"/>
            <p:cNvSpPr>
              <a:spLocks noChangeShapeType="1"/>
            </p:cNvSpPr>
            <p:nvPr/>
          </p:nvSpPr>
          <p:spPr bwMode="auto">
            <a:xfrm>
              <a:off x="483" y="1351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6" name="Line 22"/>
            <p:cNvSpPr>
              <a:spLocks noChangeShapeType="1"/>
            </p:cNvSpPr>
            <p:nvPr/>
          </p:nvSpPr>
          <p:spPr bwMode="auto">
            <a:xfrm>
              <a:off x="2586" y="1351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7" name="Line 23"/>
            <p:cNvSpPr>
              <a:spLocks noChangeShapeType="1"/>
            </p:cNvSpPr>
            <p:nvPr/>
          </p:nvSpPr>
          <p:spPr bwMode="auto">
            <a:xfrm>
              <a:off x="483" y="155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8" name="Line 24"/>
            <p:cNvSpPr>
              <a:spLocks noChangeShapeType="1"/>
            </p:cNvSpPr>
            <p:nvPr/>
          </p:nvSpPr>
          <p:spPr bwMode="auto">
            <a:xfrm>
              <a:off x="483" y="1762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9" name="Line 25"/>
            <p:cNvSpPr>
              <a:spLocks noChangeShapeType="1"/>
            </p:cNvSpPr>
            <p:nvPr/>
          </p:nvSpPr>
          <p:spPr bwMode="auto">
            <a:xfrm>
              <a:off x="483" y="196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" name="Line 26"/>
            <p:cNvSpPr>
              <a:spLocks noChangeShapeType="1"/>
            </p:cNvSpPr>
            <p:nvPr/>
          </p:nvSpPr>
          <p:spPr bwMode="auto">
            <a:xfrm>
              <a:off x="483" y="217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>
              <a:off x="483" y="237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72" name="Line 28"/>
            <p:cNvSpPr>
              <a:spLocks noChangeShapeType="1"/>
            </p:cNvSpPr>
            <p:nvPr/>
          </p:nvSpPr>
          <p:spPr bwMode="auto">
            <a:xfrm>
              <a:off x="483" y="258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73" name="Line 29"/>
            <p:cNvSpPr>
              <a:spLocks noChangeShapeType="1"/>
            </p:cNvSpPr>
            <p:nvPr/>
          </p:nvSpPr>
          <p:spPr bwMode="auto">
            <a:xfrm>
              <a:off x="483" y="2790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74" name="Line 30"/>
            <p:cNvSpPr>
              <a:spLocks noChangeShapeType="1"/>
            </p:cNvSpPr>
            <p:nvPr/>
          </p:nvSpPr>
          <p:spPr bwMode="auto">
            <a:xfrm>
              <a:off x="483" y="299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75" name="Line 31"/>
            <p:cNvSpPr>
              <a:spLocks noChangeShapeType="1"/>
            </p:cNvSpPr>
            <p:nvPr/>
          </p:nvSpPr>
          <p:spPr bwMode="auto">
            <a:xfrm>
              <a:off x="483" y="3202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76" name="Line 32"/>
            <p:cNvSpPr>
              <a:spLocks noChangeShapeType="1"/>
            </p:cNvSpPr>
            <p:nvPr/>
          </p:nvSpPr>
          <p:spPr bwMode="auto">
            <a:xfrm>
              <a:off x="483" y="340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77" name="Line 33"/>
            <p:cNvSpPr>
              <a:spLocks noChangeShapeType="1"/>
            </p:cNvSpPr>
            <p:nvPr/>
          </p:nvSpPr>
          <p:spPr bwMode="auto">
            <a:xfrm flipH="1">
              <a:off x="2565" y="155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79" name="Line 34"/>
            <p:cNvSpPr>
              <a:spLocks noChangeShapeType="1"/>
            </p:cNvSpPr>
            <p:nvPr/>
          </p:nvSpPr>
          <p:spPr bwMode="auto">
            <a:xfrm flipH="1">
              <a:off x="2565" y="1762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80" name="Line 35"/>
            <p:cNvSpPr>
              <a:spLocks noChangeShapeType="1"/>
            </p:cNvSpPr>
            <p:nvPr/>
          </p:nvSpPr>
          <p:spPr bwMode="auto">
            <a:xfrm flipH="1">
              <a:off x="2565" y="196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81" name="Line 36"/>
            <p:cNvSpPr>
              <a:spLocks noChangeShapeType="1"/>
            </p:cNvSpPr>
            <p:nvPr/>
          </p:nvSpPr>
          <p:spPr bwMode="auto">
            <a:xfrm flipH="1">
              <a:off x="2565" y="217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82" name="Line 37"/>
            <p:cNvSpPr>
              <a:spLocks noChangeShapeType="1"/>
            </p:cNvSpPr>
            <p:nvPr/>
          </p:nvSpPr>
          <p:spPr bwMode="auto">
            <a:xfrm flipH="1">
              <a:off x="2565" y="237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83" name="Line 38"/>
            <p:cNvSpPr>
              <a:spLocks noChangeShapeType="1"/>
            </p:cNvSpPr>
            <p:nvPr/>
          </p:nvSpPr>
          <p:spPr bwMode="auto">
            <a:xfrm flipH="1">
              <a:off x="2565" y="258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84" name="Line 39"/>
            <p:cNvSpPr>
              <a:spLocks noChangeShapeType="1"/>
            </p:cNvSpPr>
            <p:nvPr/>
          </p:nvSpPr>
          <p:spPr bwMode="auto">
            <a:xfrm flipH="1">
              <a:off x="2565" y="2790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85" name="Line 40"/>
            <p:cNvSpPr>
              <a:spLocks noChangeShapeType="1"/>
            </p:cNvSpPr>
            <p:nvPr/>
          </p:nvSpPr>
          <p:spPr bwMode="auto">
            <a:xfrm flipH="1">
              <a:off x="2565" y="299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86" name="Line 41"/>
            <p:cNvSpPr>
              <a:spLocks noChangeShapeType="1"/>
            </p:cNvSpPr>
            <p:nvPr/>
          </p:nvSpPr>
          <p:spPr bwMode="auto">
            <a:xfrm flipH="1">
              <a:off x="2565" y="3202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87" name="Line 42"/>
            <p:cNvSpPr>
              <a:spLocks noChangeShapeType="1"/>
            </p:cNvSpPr>
            <p:nvPr/>
          </p:nvSpPr>
          <p:spPr bwMode="auto">
            <a:xfrm flipH="1">
              <a:off x="2565" y="340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088" name="Rectangle 43"/>
            <p:cNvSpPr>
              <a:spLocks noChangeArrowheads="1"/>
            </p:cNvSpPr>
            <p:nvPr/>
          </p:nvSpPr>
          <p:spPr bwMode="auto">
            <a:xfrm>
              <a:off x="315" y="1511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89" name="Rectangle 44"/>
            <p:cNvSpPr>
              <a:spLocks noChangeArrowheads="1"/>
            </p:cNvSpPr>
            <p:nvPr/>
          </p:nvSpPr>
          <p:spPr bwMode="auto">
            <a:xfrm>
              <a:off x="315" y="1719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0" name="Rectangle 45"/>
            <p:cNvSpPr>
              <a:spLocks noChangeArrowheads="1"/>
            </p:cNvSpPr>
            <p:nvPr/>
          </p:nvSpPr>
          <p:spPr bwMode="auto">
            <a:xfrm>
              <a:off x="315" y="1922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1" name="Rectangle 46"/>
            <p:cNvSpPr>
              <a:spLocks noChangeArrowheads="1"/>
            </p:cNvSpPr>
            <p:nvPr/>
          </p:nvSpPr>
          <p:spPr bwMode="auto">
            <a:xfrm>
              <a:off x="315" y="2131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2" name="Rectangle 47"/>
            <p:cNvSpPr>
              <a:spLocks noChangeArrowheads="1"/>
            </p:cNvSpPr>
            <p:nvPr/>
          </p:nvSpPr>
          <p:spPr bwMode="auto">
            <a:xfrm>
              <a:off x="272" y="2333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3" name="Rectangle 48"/>
            <p:cNvSpPr>
              <a:spLocks noChangeArrowheads="1"/>
            </p:cNvSpPr>
            <p:nvPr/>
          </p:nvSpPr>
          <p:spPr bwMode="auto">
            <a:xfrm>
              <a:off x="272" y="2542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1200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4" name="Rectangle 49"/>
            <p:cNvSpPr>
              <a:spLocks noChangeArrowheads="1"/>
            </p:cNvSpPr>
            <p:nvPr/>
          </p:nvSpPr>
          <p:spPr bwMode="auto">
            <a:xfrm>
              <a:off x="272" y="2744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1400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5" name="Rectangle 50"/>
            <p:cNvSpPr>
              <a:spLocks noChangeArrowheads="1"/>
            </p:cNvSpPr>
            <p:nvPr/>
          </p:nvSpPr>
          <p:spPr bwMode="auto">
            <a:xfrm>
              <a:off x="272" y="2953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1600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6" name="Rectangle 51"/>
            <p:cNvSpPr>
              <a:spLocks noChangeArrowheads="1"/>
            </p:cNvSpPr>
            <p:nvPr/>
          </p:nvSpPr>
          <p:spPr bwMode="auto">
            <a:xfrm>
              <a:off x="272" y="3156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1800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7" name="Rectangle 52"/>
            <p:cNvSpPr>
              <a:spLocks noChangeArrowheads="1"/>
            </p:cNvSpPr>
            <p:nvPr/>
          </p:nvSpPr>
          <p:spPr bwMode="auto">
            <a:xfrm>
              <a:off x="272" y="3364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3098" name="Group 55"/>
          <p:cNvGrpSpPr>
            <a:grpSpLocks noChangeAspect="1"/>
          </p:cNvGrpSpPr>
          <p:nvPr/>
        </p:nvGrpSpPr>
        <p:grpSpPr bwMode="auto">
          <a:xfrm>
            <a:off x="3468688" y="1844675"/>
            <a:ext cx="5438775" cy="4083050"/>
            <a:chOff x="2185" y="1162"/>
            <a:chExt cx="3426" cy="2572"/>
          </a:xfrm>
        </p:grpSpPr>
        <p:sp>
          <p:nvSpPr>
            <p:cNvPr id="3099" name="AutoShape 54"/>
            <p:cNvSpPr>
              <a:spLocks noChangeAspect="1" noChangeArrowheads="1" noTextEdit="1"/>
            </p:cNvSpPr>
            <p:nvPr/>
          </p:nvSpPr>
          <p:spPr bwMode="auto">
            <a:xfrm>
              <a:off x="2185" y="1162"/>
              <a:ext cx="3426" cy="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00" name="Rectangle 56"/>
            <p:cNvSpPr>
              <a:spLocks noChangeArrowheads="1"/>
            </p:cNvSpPr>
            <p:nvPr/>
          </p:nvSpPr>
          <p:spPr bwMode="auto">
            <a:xfrm>
              <a:off x="2911" y="1352"/>
              <a:ext cx="2103" cy="21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pic>
          <p:nvPicPr>
            <p:cNvPr id="3129" name="Picture 5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" y="1352"/>
              <a:ext cx="2103" cy="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01" name="Line 58"/>
            <p:cNvSpPr>
              <a:spLocks noChangeShapeType="1"/>
            </p:cNvSpPr>
            <p:nvPr/>
          </p:nvSpPr>
          <p:spPr bwMode="auto">
            <a:xfrm>
              <a:off x="2911" y="3458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02" name="Line 59"/>
            <p:cNvSpPr>
              <a:spLocks noChangeShapeType="1"/>
            </p:cNvSpPr>
            <p:nvPr/>
          </p:nvSpPr>
          <p:spPr bwMode="auto">
            <a:xfrm>
              <a:off x="2911" y="1352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03" name="Line 60"/>
            <p:cNvSpPr>
              <a:spLocks noChangeShapeType="1"/>
            </p:cNvSpPr>
            <p:nvPr/>
          </p:nvSpPr>
          <p:spPr bwMode="auto">
            <a:xfrm flipV="1">
              <a:off x="3424" y="3437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04" name="Line 61"/>
            <p:cNvSpPr>
              <a:spLocks noChangeShapeType="1"/>
            </p:cNvSpPr>
            <p:nvPr/>
          </p:nvSpPr>
          <p:spPr bwMode="auto">
            <a:xfrm flipV="1">
              <a:off x="3937" y="3437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05" name="Line 62"/>
            <p:cNvSpPr>
              <a:spLocks noChangeShapeType="1"/>
            </p:cNvSpPr>
            <p:nvPr/>
          </p:nvSpPr>
          <p:spPr bwMode="auto">
            <a:xfrm flipV="1">
              <a:off x="4451" y="3437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06" name="Line 63"/>
            <p:cNvSpPr>
              <a:spLocks noChangeShapeType="1"/>
            </p:cNvSpPr>
            <p:nvPr/>
          </p:nvSpPr>
          <p:spPr bwMode="auto">
            <a:xfrm flipV="1">
              <a:off x="4964" y="3437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07" name="Line 64"/>
            <p:cNvSpPr>
              <a:spLocks noChangeShapeType="1"/>
            </p:cNvSpPr>
            <p:nvPr/>
          </p:nvSpPr>
          <p:spPr bwMode="auto">
            <a:xfrm>
              <a:off x="3424" y="1352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08" name="Line 65"/>
            <p:cNvSpPr>
              <a:spLocks noChangeShapeType="1"/>
            </p:cNvSpPr>
            <p:nvPr/>
          </p:nvSpPr>
          <p:spPr bwMode="auto">
            <a:xfrm>
              <a:off x="3937" y="1352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09" name="Line 66"/>
            <p:cNvSpPr>
              <a:spLocks noChangeShapeType="1"/>
            </p:cNvSpPr>
            <p:nvPr/>
          </p:nvSpPr>
          <p:spPr bwMode="auto">
            <a:xfrm>
              <a:off x="4451" y="1352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10" name="Line 67"/>
            <p:cNvSpPr>
              <a:spLocks noChangeShapeType="1"/>
            </p:cNvSpPr>
            <p:nvPr/>
          </p:nvSpPr>
          <p:spPr bwMode="auto">
            <a:xfrm>
              <a:off x="4964" y="1352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11" name="Rectangle 68"/>
            <p:cNvSpPr>
              <a:spLocks noChangeArrowheads="1"/>
            </p:cNvSpPr>
            <p:nvPr/>
          </p:nvSpPr>
          <p:spPr bwMode="auto">
            <a:xfrm>
              <a:off x="3356" y="3500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12" name="Rectangle 69"/>
            <p:cNvSpPr>
              <a:spLocks noChangeArrowheads="1"/>
            </p:cNvSpPr>
            <p:nvPr/>
          </p:nvSpPr>
          <p:spPr bwMode="auto">
            <a:xfrm>
              <a:off x="3852" y="3500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13" name="Rectangle 70"/>
            <p:cNvSpPr>
              <a:spLocks noChangeArrowheads="1"/>
            </p:cNvSpPr>
            <p:nvPr/>
          </p:nvSpPr>
          <p:spPr bwMode="auto">
            <a:xfrm>
              <a:off x="4367" y="3500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1500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14" name="Rectangle 71"/>
            <p:cNvSpPr>
              <a:spLocks noChangeArrowheads="1"/>
            </p:cNvSpPr>
            <p:nvPr/>
          </p:nvSpPr>
          <p:spPr bwMode="auto">
            <a:xfrm>
              <a:off x="4876" y="3500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15" name="Line 72"/>
            <p:cNvSpPr>
              <a:spLocks noChangeShapeType="1"/>
            </p:cNvSpPr>
            <p:nvPr/>
          </p:nvSpPr>
          <p:spPr bwMode="auto">
            <a:xfrm>
              <a:off x="2911" y="1352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16" name="Line 73"/>
            <p:cNvSpPr>
              <a:spLocks noChangeShapeType="1"/>
            </p:cNvSpPr>
            <p:nvPr/>
          </p:nvSpPr>
          <p:spPr bwMode="auto">
            <a:xfrm>
              <a:off x="5014" y="1352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17" name="Line 74"/>
            <p:cNvSpPr>
              <a:spLocks noChangeShapeType="1"/>
            </p:cNvSpPr>
            <p:nvPr/>
          </p:nvSpPr>
          <p:spPr bwMode="auto">
            <a:xfrm>
              <a:off x="2911" y="155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18" name="Line 75"/>
            <p:cNvSpPr>
              <a:spLocks noChangeShapeType="1"/>
            </p:cNvSpPr>
            <p:nvPr/>
          </p:nvSpPr>
          <p:spPr bwMode="auto">
            <a:xfrm>
              <a:off x="2911" y="176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19" name="Line 76"/>
            <p:cNvSpPr>
              <a:spLocks noChangeShapeType="1"/>
            </p:cNvSpPr>
            <p:nvPr/>
          </p:nvSpPr>
          <p:spPr bwMode="auto">
            <a:xfrm>
              <a:off x="2911" y="196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20" name="Line 77"/>
            <p:cNvSpPr>
              <a:spLocks noChangeShapeType="1"/>
            </p:cNvSpPr>
            <p:nvPr/>
          </p:nvSpPr>
          <p:spPr bwMode="auto">
            <a:xfrm>
              <a:off x="2911" y="217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21" name="Line 78"/>
            <p:cNvSpPr>
              <a:spLocks noChangeShapeType="1"/>
            </p:cNvSpPr>
            <p:nvPr/>
          </p:nvSpPr>
          <p:spPr bwMode="auto">
            <a:xfrm>
              <a:off x="2911" y="2380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22" name="Line 79"/>
            <p:cNvSpPr>
              <a:spLocks noChangeShapeType="1"/>
            </p:cNvSpPr>
            <p:nvPr/>
          </p:nvSpPr>
          <p:spPr bwMode="auto">
            <a:xfrm>
              <a:off x="2911" y="258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23" name="Line 80"/>
            <p:cNvSpPr>
              <a:spLocks noChangeShapeType="1"/>
            </p:cNvSpPr>
            <p:nvPr/>
          </p:nvSpPr>
          <p:spPr bwMode="auto">
            <a:xfrm>
              <a:off x="2911" y="2791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24" name="Line 81"/>
            <p:cNvSpPr>
              <a:spLocks noChangeShapeType="1"/>
            </p:cNvSpPr>
            <p:nvPr/>
          </p:nvSpPr>
          <p:spPr bwMode="auto">
            <a:xfrm>
              <a:off x="2911" y="299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25" name="Line 82"/>
            <p:cNvSpPr>
              <a:spLocks noChangeShapeType="1"/>
            </p:cNvSpPr>
            <p:nvPr/>
          </p:nvSpPr>
          <p:spPr bwMode="auto">
            <a:xfrm>
              <a:off x="2911" y="320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26" name="Line 83"/>
            <p:cNvSpPr>
              <a:spLocks noChangeShapeType="1"/>
            </p:cNvSpPr>
            <p:nvPr/>
          </p:nvSpPr>
          <p:spPr bwMode="auto">
            <a:xfrm>
              <a:off x="2911" y="340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27" name="Line 84"/>
            <p:cNvSpPr>
              <a:spLocks noChangeShapeType="1"/>
            </p:cNvSpPr>
            <p:nvPr/>
          </p:nvSpPr>
          <p:spPr bwMode="auto">
            <a:xfrm flipH="1">
              <a:off x="4993" y="155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28" name="Line 85"/>
            <p:cNvSpPr>
              <a:spLocks noChangeShapeType="1"/>
            </p:cNvSpPr>
            <p:nvPr/>
          </p:nvSpPr>
          <p:spPr bwMode="auto">
            <a:xfrm flipH="1">
              <a:off x="4993" y="176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30" name="Line 86"/>
            <p:cNvSpPr>
              <a:spLocks noChangeShapeType="1"/>
            </p:cNvSpPr>
            <p:nvPr/>
          </p:nvSpPr>
          <p:spPr bwMode="auto">
            <a:xfrm flipH="1">
              <a:off x="4993" y="196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31" name="Line 87"/>
            <p:cNvSpPr>
              <a:spLocks noChangeShapeType="1"/>
            </p:cNvSpPr>
            <p:nvPr/>
          </p:nvSpPr>
          <p:spPr bwMode="auto">
            <a:xfrm flipH="1">
              <a:off x="4993" y="217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32" name="Line 88"/>
            <p:cNvSpPr>
              <a:spLocks noChangeShapeType="1"/>
            </p:cNvSpPr>
            <p:nvPr/>
          </p:nvSpPr>
          <p:spPr bwMode="auto">
            <a:xfrm flipH="1">
              <a:off x="4993" y="2380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33" name="Line 89"/>
            <p:cNvSpPr>
              <a:spLocks noChangeShapeType="1"/>
            </p:cNvSpPr>
            <p:nvPr/>
          </p:nvSpPr>
          <p:spPr bwMode="auto">
            <a:xfrm flipH="1">
              <a:off x="4993" y="258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34" name="Line 90"/>
            <p:cNvSpPr>
              <a:spLocks noChangeShapeType="1"/>
            </p:cNvSpPr>
            <p:nvPr/>
          </p:nvSpPr>
          <p:spPr bwMode="auto">
            <a:xfrm flipH="1">
              <a:off x="4993" y="2791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35" name="Line 91"/>
            <p:cNvSpPr>
              <a:spLocks noChangeShapeType="1"/>
            </p:cNvSpPr>
            <p:nvPr/>
          </p:nvSpPr>
          <p:spPr bwMode="auto">
            <a:xfrm flipH="1">
              <a:off x="4993" y="299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36" name="Line 92"/>
            <p:cNvSpPr>
              <a:spLocks noChangeShapeType="1"/>
            </p:cNvSpPr>
            <p:nvPr/>
          </p:nvSpPr>
          <p:spPr bwMode="auto">
            <a:xfrm flipH="1">
              <a:off x="4993" y="320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37" name="Line 93"/>
            <p:cNvSpPr>
              <a:spLocks noChangeShapeType="1"/>
            </p:cNvSpPr>
            <p:nvPr/>
          </p:nvSpPr>
          <p:spPr bwMode="auto">
            <a:xfrm flipH="1">
              <a:off x="4993" y="340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38" name="Rectangle 94"/>
            <p:cNvSpPr>
              <a:spLocks noChangeArrowheads="1"/>
            </p:cNvSpPr>
            <p:nvPr/>
          </p:nvSpPr>
          <p:spPr bwMode="auto">
            <a:xfrm>
              <a:off x="2743" y="1512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39" name="Rectangle 95"/>
            <p:cNvSpPr>
              <a:spLocks noChangeArrowheads="1"/>
            </p:cNvSpPr>
            <p:nvPr/>
          </p:nvSpPr>
          <p:spPr bwMode="auto">
            <a:xfrm>
              <a:off x="2743" y="1720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40" name="Rectangle 96"/>
            <p:cNvSpPr>
              <a:spLocks noChangeArrowheads="1"/>
            </p:cNvSpPr>
            <p:nvPr/>
          </p:nvSpPr>
          <p:spPr bwMode="auto">
            <a:xfrm>
              <a:off x="2743" y="1923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41" name="Rectangle 97"/>
            <p:cNvSpPr>
              <a:spLocks noChangeArrowheads="1"/>
            </p:cNvSpPr>
            <p:nvPr/>
          </p:nvSpPr>
          <p:spPr bwMode="auto">
            <a:xfrm>
              <a:off x="2743" y="2132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42" name="Rectangle 98"/>
            <p:cNvSpPr>
              <a:spLocks noChangeArrowheads="1"/>
            </p:cNvSpPr>
            <p:nvPr/>
          </p:nvSpPr>
          <p:spPr bwMode="auto">
            <a:xfrm>
              <a:off x="2700" y="2334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43" name="Rectangle 99"/>
            <p:cNvSpPr>
              <a:spLocks noChangeArrowheads="1"/>
            </p:cNvSpPr>
            <p:nvPr/>
          </p:nvSpPr>
          <p:spPr bwMode="auto">
            <a:xfrm>
              <a:off x="2700" y="2543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1200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44" name="Rectangle 100"/>
            <p:cNvSpPr>
              <a:spLocks noChangeArrowheads="1"/>
            </p:cNvSpPr>
            <p:nvPr/>
          </p:nvSpPr>
          <p:spPr bwMode="auto">
            <a:xfrm>
              <a:off x="2700" y="2745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1400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45" name="Rectangle 101"/>
            <p:cNvSpPr>
              <a:spLocks noChangeArrowheads="1"/>
            </p:cNvSpPr>
            <p:nvPr/>
          </p:nvSpPr>
          <p:spPr bwMode="auto">
            <a:xfrm>
              <a:off x="2700" y="2954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1600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46" name="Rectangle 102"/>
            <p:cNvSpPr>
              <a:spLocks noChangeArrowheads="1"/>
            </p:cNvSpPr>
            <p:nvPr/>
          </p:nvSpPr>
          <p:spPr bwMode="auto">
            <a:xfrm>
              <a:off x="2700" y="3157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1800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47" name="Rectangle 103"/>
            <p:cNvSpPr>
              <a:spLocks noChangeArrowheads="1"/>
            </p:cNvSpPr>
            <p:nvPr/>
          </p:nvSpPr>
          <p:spPr bwMode="auto">
            <a:xfrm>
              <a:off x="2700" y="3365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3148" name="Group 106"/>
          <p:cNvGrpSpPr>
            <a:grpSpLocks noChangeAspect="1"/>
          </p:cNvGrpSpPr>
          <p:nvPr/>
        </p:nvGrpSpPr>
        <p:grpSpPr bwMode="auto">
          <a:xfrm>
            <a:off x="7391400" y="1843088"/>
            <a:ext cx="5438775" cy="4083050"/>
            <a:chOff x="4656" y="1161"/>
            <a:chExt cx="3426" cy="2572"/>
          </a:xfrm>
        </p:grpSpPr>
        <p:sp>
          <p:nvSpPr>
            <p:cNvPr id="3149" name="AutoShape 105"/>
            <p:cNvSpPr>
              <a:spLocks noChangeAspect="1" noChangeArrowheads="1" noTextEdit="1"/>
            </p:cNvSpPr>
            <p:nvPr/>
          </p:nvSpPr>
          <p:spPr bwMode="auto">
            <a:xfrm>
              <a:off x="4656" y="1161"/>
              <a:ext cx="3426" cy="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50" name="Rectangle 107"/>
            <p:cNvSpPr>
              <a:spLocks noChangeArrowheads="1"/>
            </p:cNvSpPr>
            <p:nvPr/>
          </p:nvSpPr>
          <p:spPr bwMode="auto">
            <a:xfrm>
              <a:off x="5382" y="1351"/>
              <a:ext cx="2103" cy="21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pic>
          <p:nvPicPr>
            <p:cNvPr id="3180" name="Picture 10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5" y="1351"/>
              <a:ext cx="2103" cy="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51" name="Line 109"/>
            <p:cNvSpPr>
              <a:spLocks noChangeShapeType="1"/>
            </p:cNvSpPr>
            <p:nvPr/>
          </p:nvSpPr>
          <p:spPr bwMode="auto">
            <a:xfrm>
              <a:off x="5382" y="3457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52" name="Line 110"/>
            <p:cNvSpPr>
              <a:spLocks noChangeShapeType="1"/>
            </p:cNvSpPr>
            <p:nvPr/>
          </p:nvSpPr>
          <p:spPr bwMode="auto">
            <a:xfrm>
              <a:off x="5382" y="1351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53" name="Line 111"/>
            <p:cNvSpPr>
              <a:spLocks noChangeShapeType="1"/>
            </p:cNvSpPr>
            <p:nvPr/>
          </p:nvSpPr>
          <p:spPr bwMode="auto">
            <a:xfrm flipV="1">
              <a:off x="5895" y="3436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54" name="Line 112"/>
            <p:cNvSpPr>
              <a:spLocks noChangeShapeType="1"/>
            </p:cNvSpPr>
            <p:nvPr/>
          </p:nvSpPr>
          <p:spPr bwMode="auto">
            <a:xfrm flipV="1">
              <a:off x="6408" y="3436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55" name="Line 113"/>
            <p:cNvSpPr>
              <a:spLocks noChangeShapeType="1"/>
            </p:cNvSpPr>
            <p:nvPr/>
          </p:nvSpPr>
          <p:spPr bwMode="auto">
            <a:xfrm flipV="1">
              <a:off x="6922" y="3436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56" name="Line 114"/>
            <p:cNvSpPr>
              <a:spLocks noChangeShapeType="1"/>
            </p:cNvSpPr>
            <p:nvPr/>
          </p:nvSpPr>
          <p:spPr bwMode="auto">
            <a:xfrm flipV="1">
              <a:off x="7435" y="3436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57" name="Line 115"/>
            <p:cNvSpPr>
              <a:spLocks noChangeShapeType="1"/>
            </p:cNvSpPr>
            <p:nvPr/>
          </p:nvSpPr>
          <p:spPr bwMode="auto">
            <a:xfrm>
              <a:off x="5895" y="1351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58" name="Line 116"/>
            <p:cNvSpPr>
              <a:spLocks noChangeShapeType="1"/>
            </p:cNvSpPr>
            <p:nvPr/>
          </p:nvSpPr>
          <p:spPr bwMode="auto">
            <a:xfrm>
              <a:off x="6408" y="1351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59" name="Line 117"/>
            <p:cNvSpPr>
              <a:spLocks noChangeShapeType="1"/>
            </p:cNvSpPr>
            <p:nvPr/>
          </p:nvSpPr>
          <p:spPr bwMode="auto">
            <a:xfrm>
              <a:off x="6922" y="1351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60" name="Line 118"/>
            <p:cNvSpPr>
              <a:spLocks noChangeShapeType="1"/>
            </p:cNvSpPr>
            <p:nvPr/>
          </p:nvSpPr>
          <p:spPr bwMode="auto">
            <a:xfrm>
              <a:off x="7435" y="1351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61" name="Rectangle 119"/>
            <p:cNvSpPr>
              <a:spLocks noChangeArrowheads="1"/>
            </p:cNvSpPr>
            <p:nvPr/>
          </p:nvSpPr>
          <p:spPr bwMode="auto">
            <a:xfrm>
              <a:off x="5827" y="3499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62" name="Rectangle 120"/>
            <p:cNvSpPr>
              <a:spLocks noChangeArrowheads="1"/>
            </p:cNvSpPr>
            <p:nvPr/>
          </p:nvSpPr>
          <p:spPr bwMode="auto">
            <a:xfrm>
              <a:off x="6323" y="3499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63" name="Rectangle 121"/>
            <p:cNvSpPr>
              <a:spLocks noChangeArrowheads="1"/>
            </p:cNvSpPr>
            <p:nvPr/>
          </p:nvSpPr>
          <p:spPr bwMode="auto">
            <a:xfrm>
              <a:off x="6838" y="3499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1500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64" name="Rectangle 122"/>
            <p:cNvSpPr>
              <a:spLocks noChangeArrowheads="1"/>
            </p:cNvSpPr>
            <p:nvPr/>
          </p:nvSpPr>
          <p:spPr bwMode="auto">
            <a:xfrm>
              <a:off x="7347" y="3499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65" name="Line 123"/>
            <p:cNvSpPr>
              <a:spLocks noChangeShapeType="1"/>
            </p:cNvSpPr>
            <p:nvPr/>
          </p:nvSpPr>
          <p:spPr bwMode="auto">
            <a:xfrm>
              <a:off x="5382" y="1351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66" name="Line 124"/>
            <p:cNvSpPr>
              <a:spLocks noChangeShapeType="1"/>
            </p:cNvSpPr>
            <p:nvPr/>
          </p:nvSpPr>
          <p:spPr bwMode="auto">
            <a:xfrm>
              <a:off x="7485" y="1351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67" name="Line 125"/>
            <p:cNvSpPr>
              <a:spLocks noChangeShapeType="1"/>
            </p:cNvSpPr>
            <p:nvPr/>
          </p:nvSpPr>
          <p:spPr bwMode="auto">
            <a:xfrm>
              <a:off x="5382" y="155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68" name="Line 126"/>
            <p:cNvSpPr>
              <a:spLocks noChangeShapeType="1"/>
            </p:cNvSpPr>
            <p:nvPr/>
          </p:nvSpPr>
          <p:spPr bwMode="auto">
            <a:xfrm>
              <a:off x="5382" y="1762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69" name="Line 127"/>
            <p:cNvSpPr>
              <a:spLocks noChangeShapeType="1"/>
            </p:cNvSpPr>
            <p:nvPr/>
          </p:nvSpPr>
          <p:spPr bwMode="auto">
            <a:xfrm>
              <a:off x="5382" y="196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70" name="Line 128"/>
            <p:cNvSpPr>
              <a:spLocks noChangeShapeType="1"/>
            </p:cNvSpPr>
            <p:nvPr/>
          </p:nvSpPr>
          <p:spPr bwMode="auto">
            <a:xfrm>
              <a:off x="5382" y="217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71" name="Line 129"/>
            <p:cNvSpPr>
              <a:spLocks noChangeShapeType="1"/>
            </p:cNvSpPr>
            <p:nvPr/>
          </p:nvSpPr>
          <p:spPr bwMode="auto">
            <a:xfrm>
              <a:off x="5382" y="237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72" name="Line 130"/>
            <p:cNvSpPr>
              <a:spLocks noChangeShapeType="1"/>
            </p:cNvSpPr>
            <p:nvPr/>
          </p:nvSpPr>
          <p:spPr bwMode="auto">
            <a:xfrm>
              <a:off x="5382" y="258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73" name="Line 131"/>
            <p:cNvSpPr>
              <a:spLocks noChangeShapeType="1"/>
            </p:cNvSpPr>
            <p:nvPr/>
          </p:nvSpPr>
          <p:spPr bwMode="auto">
            <a:xfrm>
              <a:off x="5382" y="2790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74" name="Line 132"/>
            <p:cNvSpPr>
              <a:spLocks noChangeShapeType="1"/>
            </p:cNvSpPr>
            <p:nvPr/>
          </p:nvSpPr>
          <p:spPr bwMode="auto">
            <a:xfrm>
              <a:off x="5382" y="299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75" name="Line 133"/>
            <p:cNvSpPr>
              <a:spLocks noChangeShapeType="1"/>
            </p:cNvSpPr>
            <p:nvPr/>
          </p:nvSpPr>
          <p:spPr bwMode="auto">
            <a:xfrm>
              <a:off x="5382" y="3202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76" name="Line 134"/>
            <p:cNvSpPr>
              <a:spLocks noChangeShapeType="1"/>
            </p:cNvSpPr>
            <p:nvPr/>
          </p:nvSpPr>
          <p:spPr bwMode="auto">
            <a:xfrm>
              <a:off x="5382" y="340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77" name="Line 135"/>
            <p:cNvSpPr>
              <a:spLocks noChangeShapeType="1"/>
            </p:cNvSpPr>
            <p:nvPr/>
          </p:nvSpPr>
          <p:spPr bwMode="auto">
            <a:xfrm flipH="1">
              <a:off x="7464" y="155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78" name="Line 136"/>
            <p:cNvSpPr>
              <a:spLocks noChangeShapeType="1"/>
            </p:cNvSpPr>
            <p:nvPr/>
          </p:nvSpPr>
          <p:spPr bwMode="auto">
            <a:xfrm flipH="1">
              <a:off x="7464" y="1762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79" name="Line 137"/>
            <p:cNvSpPr>
              <a:spLocks noChangeShapeType="1"/>
            </p:cNvSpPr>
            <p:nvPr/>
          </p:nvSpPr>
          <p:spPr bwMode="auto">
            <a:xfrm flipH="1">
              <a:off x="7464" y="196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81" name="Line 138"/>
            <p:cNvSpPr>
              <a:spLocks noChangeShapeType="1"/>
            </p:cNvSpPr>
            <p:nvPr/>
          </p:nvSpPr>
          <p:spPr bwMode="auto">
            <a:xfrm flipH="1">
              <a:off x="7464" y="217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82" name="Line 139"/>
            <p:cNvSpPr>
              <a:spLocks noChangeShapeType="1"/>
            </p:cNvSpPr>
            <p:nvPr/>
          </p:nvSpPr>
          <p:spPr bwMode="auto">
            <a:xfrm flipH="1">
              <a:off x="7464" y="237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83" name="Line 140"/>
            <p:cNvSpPr>
              <a:spLocks noChangeShapeType="1"/>
            </p:cNvSpPr>
            <p:nvPr/>
          </p:nvSpPr>
          <p:spPr bwMode="auto">
            <a:xfrm flipH="1">
              <a:off x="7464" y="258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84" name="Line 141"/>
            <p:cNvSpPr>
              <a:spLocks noChangeShapeType="1"/>
            </p:cNvSpPr>
            <p:nvPr/>
          </p:nvSpPr>
          <p:spPr bwMode="auto">
            <a:xfrm flipH="1">
              <a:off x="7464" y="2790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85" name="Line 142"/>
            <p:cNvSpPr>
              <a:spLocks noChangeShapeType="1"/>
            </p:cNvSpPr>
            <p:nvPr/>
          </p:nvSpPr>
          <p:spPr bwMode="auto">
            <a:xfrm flipH="1">
              <a:off x="7464" y="299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86" name="Line 143"/>
            <p:cNvSpPr>
              <a:spLocks noChangeShapeType="1"/>
            </p:cNvSpPr>
            <p:nvPr/>
          </p:nvSpPr>
          <p:spPr bwMode="auto">
            <a:xfrm flipH="1">
              <a:off x="7464" y="3202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87" name="Line 144"/>
            <p:cNvSpPr>
              <a:spLocks noChangeShapeType="1"/>
            </p:cNvSpPr>
            <p:nvPr/>
          </p:nvSpPr>
          <p:spPr bwMode="auto">
            <a:xfrm flipH="1">
              <a:off x="7464" y="340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88" name="Rectangle 145"/>
            <p:cNvSpPr>
              <a:spLocks noChangeArrowheads="1"/>
            </p:cNvSpPr>
            <p:nvPr/>
          </p:nvSpPr>
          <p:spPr bwMode="auto">
            <a:xfrm>
              <a:off x="5214" y="1511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9" name="Rectangle 146"/>
            <p:cNvSpPr>
              <a:spLocks noChangeArrowheads="1"/>
            </p:cNvSpPr>
            <p:nvPr/>
          </p:nvSpPr>
          <p:spPr bwMode="auto">
            <a:xfrm>
              <a:off x="5214" y="1719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90" name="Rectangle 147"/>
            <p:cNvSpPr>
              <a:spLocks noChangeArrowheads="1"/>
            </p:cNvSpPr>
            <p:nvPr/>
          </p:nvSpPr>
          <p:spPr bwMode="auto">
            <a:xfrm>
              <a:off x="5214" y="1922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91" name="Rectangle 148"/>
            <p:cNvSpPr>
              <a:spLocks noChangeArrowheads="1"/>
            </p:cNvSpPr>
            <p:nvPr/>
          </p:nvSpPr>
          <p:spPr bwMode="auto">
            <a:xfrm>
              <a:off x="5214" y="2131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92" name="Rectangle 149"/>
            <p:cNvSpPr>
              <a:spLocks noChangeArrowheads="1"/>
            </p:cNvSpPr>
            <p:nvPr/>
          </p:nvSpPr>
          <p:spPr bwMode="auto">
            <a:xfrm>
              <a:off x="5171" y="2333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93" name="Rectangle 150"/>
            <p:cNvSpPr>
              <a:spLocks noChangeArrowheads="1"/>
            </p:cNvSpPr>
            <p:nvPr/>
          </p:nvSpPr>
          <p:spPr bwMode="auto">
            <a:xfrm>
              <a:off x="5171" y="2542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1200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94" name="Rectangle 151"/>
            <p:cNvSpPr>
              <a:spLocks noChangeArrowheads="1"/>
            </p:cNvSpPr>
            <p:nvPr/>
          </p:nvSpPr>
          <p:spPr bwMode="auto">
            <a:xfrm>
              <a:off x="5171" y="2744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1400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95" name="Rectangle 152"/>
            <p:cNvSpPr>
              <a:spLocks noChangeArrowheads="1"/>
            </p:cNvSpPr>
            <p:nvPr/>
          </p:nvSpPr>
          <p:spPr bwMode="auto">
            <a:xfrm>
              <a:off x="5171" y="2953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1600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96" name="Rectangle 153"/>
            <p:cNvSpPr>
              <a:spLocks noChangeArrowheads="1"/>
            </p:cNvSpPr>
            <p:nvPr/>
          </p:nvSpPr>
          <p:spPr bwMode="auto">
            <a:xfrm>
              <a:off x="5171" y="3156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1800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97" name="Rectangle 154"/>
            <p:cNvSpPr>
              <a:spLocks noChangeArrowheads="1"/>
            </p:cNvSpPr>
            <p:nvPr/>
          </p:nvSpPr>
          <p:spPr bwMode="auto">
            <a:xfrm>
              <a:off x="5171" y="3364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7413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1" name="Group 157"/>
          <p:cNvGrpSpPr>
            <a:grpSpLocks noChangeAspect="1"/>
          </p:cNvGrpSpPr>
          <p:nvPr/>
        </p:nvGrpSpPr>
        <p:grpSpPr bwMode="auto">
          <a:xfrm>
            <a:off x="7391400" y="1863725"/>
            <a:ext cx="5438775" cy="4081463"/>
            <a:chOff x="4656" y="1174"/>
            <a:chExt cx="3426" cy="2571"/>
          </a:xfrm>
        </p:grpSpPr>
        <p:sp>
          <p:nvSpPr>
            <p:cNvPr id="1142" name="AutoShape 156"/>
            <p:cNvSpPr>
              <a:spLocks noChangeAspect="1" noChangeArrowheads="1" noTextEdit="1"/>
            </p:cNvSpPr>
            <p:nvPr/>
          </p:nvSpPr>
          <p:spPr bwMode="auto">
            <a:xfrm>
              <a:off x="4656" y="1174"/>
              <a:ext cx="3426" cy="2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43" name="Rectangle 158"/>
            <p:cNvSpPr>
              <a:spLocks noChangeArrowheads="1"/>
            </p:cNvSpPr>
            <p:nvPr/>
          </p:nvSpPr>
          <p:spPr bwMode="auto">
            <a:xfrm>
              <a:off x="5382" y="1364"/>
              <a:ext cx="2103" cy="21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pic>
          <p:nvPicPr>
            <p:cNvPr id="1183" name="Picture 159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5" y="1364"/>
              <a:ext cx="2103" cy="2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4" name="Line 160"/>
            <p:cNvSpPr>
              <a:spLocks noChangeShapeType="1"/>
            </p:cNvSpPr>
            <p:nvPr/>
          </p:nvSpPr>
          <p:spPr bwMode="auto">
            <a:xfrm>
              <a:off x="5382" y="3469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45" name="Line 161"/>
            <p:cNvSpPr>
              <a:spLocks noChangeShapeType="1"/>
            </p:cNvSpPr>
            <p:nvPr/>
          </p:nvSpPr>
          <p:spPr bwMode="auto">
            <a:xfrm>
              <a:off x="5382" y="1364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46" name="Line 162"/>
            <p:cNvSpPr>
              <a:spLocks noChangeShapeType="1"/>
            </p:cNvSpPr>
            <p:nvPr/>
          </p:nvSpPr>
          <p:spPr bwMode="auto">
            <a:xfrm flipV="1">
              <a:off x="5895" y="3448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47" name="Line 163"/>
            <p:cNvSpPr>
              <a:spLocks noChangeShapeType="1"/>
            </p:cNvSpPr>
            <p:nvPr/>
          </p:nvSpPr>
          <p:spPr bwMode="auto">
            <a:xfrm flipV="1">
              <a:off x="6408" y="3448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48" name="Line 164"/>
            <p:cNvSpPr>
              <a:spLocks noChangeShapeType="1"/>
            </p:cNvSpPr>
            <p:nvPr/>
          </p:nvSpPr>
          <p:spPr bwMode="auto">
            <a:xfrm flipV="1">
              <a:off x="6922" y="3448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49" name="Line 165"/>
            <p:cNvSpPr>
              <a:spLocks noChangeShapeType="1"/>
            </p:cNvSpPr>
            <p:nvPr/>
          </p:nvSpPr>
          <p:spPr bwMode="auto">
            <a:xfrm flipV="1">
              <a:off x="7435" y="3448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50" name="Line 166"/>
            <p:cNvSpPr>
              <a:spLocks noChangeShapeType="1"/>
            </p:cNvSpPr>
            <p:nvPr/>
          </p:nvSpPr>
          <p:spPr bwMode="auto">
            <a:xfrm>
              <a:off x="5895" y="1364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51" name="Line 167"/>
            <p:cNvSpPr>
              <a:spLocks noChangeShapeType="1"/>
            </p:cNvSpPr>
            <p:nvPr/>
          </p:nvSpPr>
          <p:spPr bwMode="auto">
            <a:xfrm>
              <a:off x="6408" y="1364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52" name="Line 168"/>
            <p:cNvSpPr>
              <a:spLocks noChangeShapeType="1"/>
            </p:cNvSpPr>
            <p:nvPr/>
          </p:nvSpPr>
          <p:spPr bwMode="auto">
            <a:xfrm>
              <a:off x="6922" y="1364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53" name="Line 169"/>
            <p:cNvSpPr>
              <a:spLocks noChangeShapeType="1"/>
            </p:cNvSpPr>
            <p:nvPr/>
          </p:nvSpPr>
          <p:spPr bwMode="auto">
            <a:xfrm>
              <a:off x="7435" y="1364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54" name="Rectangle 170"/>
            <p:cNvSpPr>
              <a:spLocks noChangeArrowheads="1"/>
            </p:cNvSpPr>
            <p:nvPr/>
          </p:nvSpPr>
          <p:spPr bwMode="auto">
            <a:xfrm>
              <a:off x="5827" y="3511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5" name="Rectangle 171"/>
            <p:cNvSpPr>
              <a:spLocks noChangeArrowheads="1"/>
            </p:cNvSpPr>
            <p:nvPr/>
          </p:nvSpPr>
          <p:spPr bwMode="auto">
            <a:xfrm>
              <a:off x="6323" y="3511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6" name="Rectangle 172"/>
            <p:cNvSpPr>
              <a:spLocks noChangeArrowheads="1"/>
            </p:cNvSpPr>
            <p:nvPr/>
          </p:nvSpPr>
          <p:spPr bwMode="auto">
            <a:xfrm>
              <a:off x="6838" y="3511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1500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7" name="Rectangle 173"/>
            <p:cNvSpPr>
              <a:spLocks noChangeArrowheads="1"/>
            </p:cNvSpPr>
            <p:nvPr/>
          </p:nvSpPr>
          <p:spPr bwMode="auto">
            <a:xfrm>
              <a:off x="7347" y="3511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8" name="Line 174"/>
            <p:cNvSpPr>
              <a:spLocks noChangeShapeType="1"/>
            </p:cNvSpPr>
            <p:nvPr/>
          </p:nvSpPr>
          <p:spPr bwMode="auto">
            <a:xfrm>
              <a:off x="5382" y="1364"/>
              <a:ext cx="0" cy="210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59" name="Line 175"/>
            <p:cNvSpPr>
              <a:spLocks noChangeShapeType="1"/>
            </p:cNvSpPr>
            <p:nvPr/>
          </p:nvSpPr>
          <p:spPr bwMode="auto">
            <a:xfrm>
              <a:off x="7485" y="1364"/>
              <a:ext cx="0" cy="210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60" name="Line 176"/>
            <p:cNvSpPr>
              <a:spLocks noChangeShapeType="1"/>
            </p:cNvSpPr>
            <p:nvPr/>
          </p:nvSpPr>
          <p:spPr bwMode="auto">
            <a:xfrm>
              <a:off x="5382" y="156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61" name="Line 177"/>
            <p:cNvSpPr>
              <a:spLocks noChangeShapeType="1"/>
            </p:cNvSpPr>
            <p:nvPr/>
          </p:nvSpPr>
          <p:spPr bwMode="auto">
            <a:xfrm>
              <a:off x="5382" y="177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62" name="Line 178"/>
            <p:cNvSpPr>
              <a:spLocks noChangeShapeType="1"/>
            </p:cNvSpPr>
            <p:nvPr/>
          </p:nvSpPr>
          <p:spPr bwMode="auto">
            <a:xfrm>
              <a:off x="5382" y="1981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63" name="Line 179"/>
            <p:cNvSpPr>
              <a:spLocks noChangeShapeType="1"/>
            </p:cNvSpPr>
            <p:nvPr/>
          </p:nvSpPr>
          <p:spPr bwMode="auto">
            <a:xfrm>
              <a:off x="5382" y="218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64" name="Line 180"/>
            <p:cNvSpPr>
              <a:spLocks noChangeShapeType="1"/>
            </p:cNvSpPr>
            <p:nvPr/>
          </p:nvSpPr>
          <p:spPr bwMode="auto">
            <a:xfrm>
              <a:off x="5382" y="2392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65" name="Line 181"/>
            <p:cNvSpPr>
              <a:spLocks noChangeShapeType="1"/>
            </p:cNvSpPr>
            <p:nvPr/>
          </p:nvSpPr>
          <p:spPr bwMode="auto">
            <a:xfrm>
              <a:off x="5382" y="259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66" name="Line 182"/>
            <p:cNvSpPr>
              <a:spLocks noChangeShapeType="1"/>
            </p:cNvSpPr>
            <p:nvPr/>
          </p:nvSpPr>
          <p:spPr bwMode="auto">
            <a:xfrm>
              <a:off x="5382" y="280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67" name="Line 183"/>
            <p:cNvSpPr>
              <a:spLocks noChangeShapeType="1"/>
            </p:cNvSpPr>
            <p:nvPr/>
          </p:nvSpPr>
          <p:spPr bwMode="auto">
            <a:xfrm>
              <a:off x="5382" y="300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68" name="Line 184"/>
            <p:cNvSpPr>
              <a:spLocks noChangeShapeType="1"/>
            </p:cNvSpPr>
            <p:nvPr/>
          </p:nvSpPr>
          <p:spPr bwMode="auto">
            <a:xfrm>
              <a:off x="5382" y="321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69" name="Line 185"/>
            <p:cNvSpPr>
              <a:spLocks noChangeShapeType="1"/>
            </p:cNvSpPr>
            <p:nvPr/>
          </p:nvSpPr>
          <p:spPr bwMode="auto">
            <a:xfrm>
              <a:off x="5382" y="341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70" name="Line 186"/>
            <p:cNvSpPr>
              <a:spLocks noChangeShapeType="1"/>
            </p:cNvSpPr>
            <p:nvPr/>
          </p:nvSpPr>
          <p:spPr bwMode="auto">
            <a:xfrm flipH="1">
              <a:off x="7464" y="156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71" name="Line 187"/>
            <p:cNvSpPr>
              <a:spLocks noChangeShapeType="1"/>
            </p:cNvSpPr>
            <p:nvPr/>
          </p:nvSpPr>
          <p:spPr bwMode="auto">
            <a:xfrm flipH="1">
              <a:off x="7464" y="177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72" name="Line 188"/>
            <p:cNvSpPr>
              <a:spLocks noChangeShapeType="1"/>
            </p:cNvSpPr>
            <p:nvPr/>
          </p:nvSpPr>
          <p:spPr bwMode="auto">
            <a:xfrm flipH="1">
              <a:off x="7464" y="1981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73" name="Line 189"/>
            <p:cNvSpPr>
              <a:spLocks noChangeShapeType="1"/>
            </p:cNvSpPr>
            <p:nvPr/>
          </p:nvSpPr>
          <p:spPr bwMode="auto">
            <a:xfrm flipH="1">
              <a:off x="7464" y="218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74" name="Line 190"/>
            <p:cNvSpPr>
              <a:spLocks noChangeShapeType="1"/>
            </p:cNvSpPr>
            <p:nvPr/>
          </p:nvSpPr>
          <p:spPr bwMode="auto">
            <a:xfrm flipH="1">
              <a:off x="7464" y="2392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75" name="Line 191"/>
            <p:cNvSpPr>
              <a:spLocks noChangeShapeType="1"/>
            </p:cNvSpPr>
            <p:nvPr/>
          </p:nvSpPr>
          <p:spPr bwMode="auto">
            <a:xfrm flipH="1">
              <a:off x="7464" y="259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76" name="Line 192"/>
            <p:cNvSpPr>
              <a:spLocks noChangeShapeType="1"/>
            </p:cNvSpPr>
            <p:nvPr/>
          </p:nvSpPr>
          <p:spPr bwMode="auto">
            <a:xfrm flipH="1">
              <a:off x="7464" y="280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77" name="Line 193"/>
            <p:cNvSpPr>
              <a:spLocks noChangeShapeType="1"/>
            </p:cNvSpPr>
            <p:nvPr/>
          </p:nvSpPr>
          <p:spPr bwMode="auto">
            <a:xfrm flipH="1">
              <a:off x="7464" y="300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78" name="Line 194"/>
            <p:cNvSpPr>
              <a:spLocks noChangeShapeType="1"/>
            </p:cNvSpPr>
            <p:nvPr/>
          </p:nvSpPr>
          <p:spPr bwMode="auto">
            <a:xfrm flipH="1">
              <a:off x="7464" y="321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79" name="Line 195"/>
            <p:cNvSpPr>
              <a:spLocks noChangeShapeType="1"/>
            </p:cNvSpPr>
            <p:nvPr/>
          </p:nvSpPr>
          <p:spPr bwMode="auto">
            <a:xfrm flipH="1">
              <a:off x="7464" y="341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80" name="Rectangle 196"/>
            <p:cNvSpPr>
              <a:spLocks noChangeArrowheads="1"/>
            </p:cNvSpPr>
            <p:nvPr/>
          </p:nvSpPr>
          <p:spPr bwMode="auto">
            <a:xfrm>
              <a:off x="5214" y="1523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1" name="Rectangle 197"/>
            <p:cNvSpPr>
              <a:spLocks noChangeArrowheads="1"/>
            </p:cNvSpPr>
            <p:nvPr/>
          </p:nvSpPr>
          <p:spPr bwMode="auto">
            <a:xfrm>
              <a:off x="5214" y="1732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2" name="Rectangle 198"/>
            <p:cNvSpPr>
              <a:spLocks noChangeArrowheads="1"/>
            </p:cNvSpPr>
            <p:nvPr/>
          </p:nvSpPr>
          <p:spPr bwMode="auto">
            <a:xfrm>
              <a:off x="5214" y="1935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88" name="Rectangle 199"/>
            <p:cNvSpPr>
              <a:spLocks noChangeArrowheads="1"/>
            </p:cNvSpPr>
            <p:nvPr/>
          </p:nvSpPr>
          <p:spPr bwMode="auto">
            <a:xfrm>
              <a:off x="5214" y="2143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89" name="Rectangle 200"/>
            <p:cNvSpPr>
              <a:spLocks noChangeArrowheads="1"/>
            </p:cNvSpPr>
            <p:nvPr/>
          </p:nvSpPr>
          <p:spPr bwMode="auto">
            <a:xfrm>
              <a:off x="5171" y="2346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90" name="Rectangle 201"/>
            <p:cNvSpPr>
              <a:spLocks noChangeArrowheads="1"/>
            </p:cNvSpPr>
            <p:nvPr/>
          </p:nvSpPr>
          <p:spPr bwMode="auto">
            <a:xfrm>
              <a:off x="5171" y="2554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1200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91" name="Rectangle 202"/>
            <p:cNvSpPr>
              <a:spLocks noChangeArrowheads="1"/>
            </p:cNvSpPr>
            <p:nvPr/>
          </p:nvSpPr>
          <p:spPr bwMode="auto">
            <a:xfrm>
              <a:off x="5171" y="2757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1400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92" name="Rectangle 203"/>
            <p:cNvSpPr>
              <a:spLocks noChangeArrowheads="1"/>
            </p:cNvSpPr>
            <p:nvPr/>
          </p:nvSpPr>
          <p:spPr bwMode="auto">
            <a:xfrm>
              <a:off x="5171" y="2965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1600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93" name="Rectangle 204"/>
            <p:cNvSpPr>
              <a:spLocks noChangeArrowheads="1"/>
            </p:cNvSpPr>
            <p:nvPr/>
          </p:nvSpPr>
          <p:spPr bwMode="auto">
            <a:xfrm>
              <a:off x="5171" y="3168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1800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94" name="Rectangle 205"/>
            <p:cNvSpPr>
              <a:spLocks noChangeArrowheads="1"/>
            </p:cNvSpPr>
            <p:nvPr/>
          </p:nvSpPr>
          <p:spPr bwMode="auto">
            <a:xfrm>
              <a:off x="5171" y="3376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240" name="Group 55"/>
          <p:cNvGrpSpPr>
            <a:grpSpLocks noChangeAspect="1"/>
          </p:cNvGrpSpPr>
          <p:nvPr/>
        </p:nvGrpSpPr>
        <p:grpSpPr bwMode="auto">
          <a:xfrm>
            <a:off x="3476625" y="1857375"/>
            <a:ext cx="5440363" cy="4081463"/>
            <a:chOff x="2190" y="1170"/>
            <a:chExt cx="3427" cy="2571"/>
          </a:xfrm>
        </p:grpSpPr>
        <p:sp>
          <p:nvSpPr>
            <p:cNvPr id="4241" name="AutoShape 54"/>
            <p:cNvSpPr>
              <a:spLocks noChangeAspect="1" noChangeArrowheads="1" noTextEdit="1"/>
            </p:cNvSpPr>
            <p:nvPr/>
          </p:nvSpPr>
          <p:spPr bwMode="auto">
            <a:xfrm>
              <a:off x="2190" y="1170"/>
              <a:ext cx="3427" cy="2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42" name="Rectangle 56"/>
            <p:cNvSpPr>
              <a:spLocks noChangeArrowheads="1"/>
            </p:cNvSpPr>
            <p:nvPr/>
          </p:nvSpPr>
          <p:spPr bwMode="auto">
            <a:xfrm>
              <a:off x="2916" y="1360"/>
              <a:ext cx="2103" cy="21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pic>
          <p:nvPicPr>
            <p:cNvPr id="1081" name="Picture 5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1360"/>
              <a:ext cx="2102" cy="2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43" name="Line 58"/>
            <p:cNvSpPr>
              <a:spLocks noChangeShapeType="1"/>
            </p:cNvSpPr>
            <p:nvPr/>
          </p:nvSpPr>
          <p:spPr bwMode="auto">
            <a:xfrm>
              <a:off x="2916" y="3465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44" name="Line 59"/>
            <p:cNvSpPr>
              <a:spLocks noChangeShapeType="1"/>
            </p:cNvSpPr>
            <p:nvPr/>
          </p:nvSpPr>
          <p:spPr bwMode="auto">
            <a:xfrm>
              <a:off x="2916" y="1360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45" name="Line 60"/>
            <p:cNvSpPr>
              <a:spLocks noChangeShapeType="1"/>
            </p:cNvSpPr>
            <p:nvPr/>
          </p:nvSpPr>
          <p:spPr bwMode="auto">
            <a:xfrm flipV="1">
              <a:off x="3430" y="3444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46" name="Line 61"/>
            <p:cNvSpPr>
              <a:spLocks noChangeShapeType="1"/>
            </p:cNvSpPr>
            <p:nvPr/>
          </p:nvSpPr>
          <p:spPr bwMode="auto">
            <a:xfrm flipV="1">
              <a:off x="3943" y="3444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47" name="Line 62"/>
            <p:cNvSpPr>
              <a:spLocks noChangeShapeType="1"/>
            </p:cNvSpPr>
            <p:nvPr/>
          </p:nvSpPr>
          <p:spPr bwMode="auto">
            <a:xfrm flipV="1">
              <a:off x="4456" y="3444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48" name="Line 63"/>
            <p:cNvSpPr>
              <a:spLocks noChangeShapeType="1"/>
            </p:cNvSpPr>
            <p:nvPr/>
          </p:nvSpPr>
          <p:spPr bwMode="auto">
            <a:xfrm flipV="1">
              <a:off x="4970" y="3444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49" name="Line 64"/>
            <p:cNvSpPr>
              <a:spLocks noChangeShapeType="1"/>
            </p:cNvSpPr>
            <p:nvPr/>
          </p:nvSpPr>
          <p:spPr bwMode="auto">
            <a:xfrm>
              <a:off x="3430" y="1360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50" name="Line 65"/>
            <p:cNvSpPr>
              <a:spLocks noChangeShapeType="1"/>
            </p:cNvSpPr>
            <p:nvPr/>
          </p:nvSpPr>
          <p:spPr bwMode="auto">
            <a:xfrm>
              <a:off x="3943" y="1360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51" name="Line 66"/>
            <p:cNvSpPr>
              <a:spLocks noChangeShapeType="1"/>
            </p:cNvSpPr>
            <p:nvPr/>
          </p:nvSpPr>
          <p:spPr bwMode="auto">
            <a:xfrm>
              <a:off x="4456" y="1360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52" name="Line 67"/>
            <p:cNvSpPr>
              <a:spLocks noChangeShapeType="1"/>
            </p:cNvSpPr>
            <p:nvPr/>
          </p:nvSpPr>
          <p:spPr bwMode="auto">
            <a:xfrm>
              <a:off x="4970" y="1360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53" name="Rectangle 68"/>
            <p:cNvSpPr>
              <a:spLocks noChangeArrowheads="1"/>
            </p:cNvSpPr>
            <p:nvPr/>
          </p:nvSpPr>
          <p:spPr bwMode="auto">
            <a:xfrm>
              <a:off x="3361" y="3507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54" name="Rectangle 69"/>
            <p:cNvSpPr>
              <a:spLocks noChangeArrowheads="1"/>
            </p:cNvSpPr>
            <p:nvPr/>
          </p:nvSpPr>
          <p:spPr bwMode="auto">
            <a:xfrm>
              <a:off x="3858" y="3507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55" name="Rectangle 70"/>
            <p:cNvSpPr>
              <a:spLocks noChangeArrowheads="1"/>
            </p:cNvSpPr>
            <p:nvPr/>
          </p:nvSpPr>
          <p:spPr bwMode="auto">
            <a:xfrm>
              <a:off x="4373" y="3507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1500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6" name="Rectangle 71"/>
            <p:cNvSpPr>
              <a:spLocks noChangeArrowheads="1"/>
            </p:cNvSpPr>
            <p:nvPr/>
          </p:nvSpPr>
          <p:spPr bwMode="auto">
            <a:xfrm>
              <a:off x="4881" y="3507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7" name="Line 72"/>
            <p:cNvSpPr>
              <a:spLocks noChangeShapeType="1"/>
            </p:cNvSpPr>
            <p:nvPr/>
          </p:nvSpPr>
          <p:spPr bwMode="auto">
            <a:xfrm>
              <a:off x="2916" y="1360"/>
              <a:ext cx="0" cy="210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58" name="Line 73"/>
            <p:cNvSpPr>
              <a:spLocks noChangeShapeType="1"/>
            </p:cNvSpPr>
            <p:nvPr/>
          </p:nvSpPr>
          <p:spPr bwMode="auto">
            <a:xfrm>
              <a:off x="5019" y="1360"/>
              <a:ext cx="0" cy="210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59" name="Line 74"/>
            <p:cNvSpPr>
              <a:spLocks noChangeShapeType="1"/>
            </p:cNvSpPr>
            <p:nvPr/>
          </p:nvSpPr>
          <p:spPr bwMode="auto">
            <a:xfrm>
              <a:off x="2916" y="1565"/>
              <a:ext cx="22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60" name="Line 75"/>
            <p:cNvSpPr>
              <a:spLocks noChangeShapeType="1"/>
            </p:cNvSpPr>
            <p:nvPr/>
          </p:nvSpPr>
          <p:spPr bwMode="auto">
            <a:xfrm>
              <a:off x="2916" y="1771"/>
              <a:ext cx="22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61" name="Line 76"/>
            <p:cNvSpPr>
              <a:spLocks noChangeShapeType="1"/>
            </p:cNvSpPr>
            <p:nvPr/>
          </p:nvSpPr>
          <p:spPr bwMode="auto">
            <a:xfrm>
              <a:off x="2916" y="1977"/>
              <a:ext cx="22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62" name="Line 77"/>
            <p:cNvSpPr>
              <a:spLocks noChangeShapeType="1"/>
            </p:cNvSpPr>
            <p:nvPr/>
          </p:nvSpPr>
          <p:spPr bwMode="auto">
            <a:xfrm>
              <a:off x="2916" y="2182"/>
              <a:ext cx="22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63" name="Line 78"/>
            <p:cNvSpPr>
              <a:spLocks noChangeShapeType="1"/>
            </p:cNvSpPr>
            <p:nvPr/>
          </p:nvSpPr>
          <p:spPr bwMode="auto">
            <a:xfrm>
              <a:off x="2916" y="2388"/>
              <a:ext cx="22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64" name="Line 79"/>
            <p:cNvSpPr>
              <a:spLocks noChangeShapeType="1"/>
            </p:cNvSpPr>
            <p:nvPr/>
          </p:nvSpPr>
          <p:spPr bwMode="auto">
            <a:xfrm>
              <a:off x="2916" y="2593"/>
              <a:ext cx="22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65" name="Line 80"/>
            <p:cNvSpPr>
              <a:spLocks noChangeShapeType="1"/>
            </p:cNvSpPr>
            <p:nvPr/>
          </p:nvSpPr>
          <p:spPr bwMode="auto">
            <a:xfrm>
              <a:off x="2916" y="2799"/>
              <a:ext cx="22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66" name="Line 81"/>
            <p:cNvSpPr>
              <a:spLocks noChangeShapeType="1"/>
            </p:cNvSpPr>
            <p:nvPr/>
          </p:nvSpPr>
          <p:spPr bwMode="auto">
            <a:xfrm>
              <a:off x="2916" y="3004"/>
              <a:ext cx="22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67" name="Line 82"/>
            <p:cNvSpPr>
              <a:spLocks noChangeShapeType="1"/>
            </p:cNvSpPr>
            <p:nvPr/>
          </p:nvSpPr>
          <p:spPr bwMode="auto">
            <a:xfrm>
              <a:off x="2916" y="3210"/>
              <a:ext cx="22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68" name="Line 83"/>
            <p:cNvSpPr>
              <a:spLocks noChangeShapeType="1"/>
            </p:cNvSpPr>
            <p:nvPr/>
          </p:nvSpPr>
          <p:spPr bwMode="auto">
            <a:xfrm>
              <a:off x="2916" y="3415"/>
              <a:ext cx="22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69" name="Line 84"/>
            <p:cNvSpPr>
              <a:spLocks noChangeShapeType="1"/>
            </p:cNvSpPr>
            <p:nvPr/>
          </p:nvSpPr>
          <p:spPr bwMode="auto">
            <a:xfrm flipH="1">
              <a:off x="4999" y="1565"/>
              <a:ext cx="2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70" name="Line 85"/>
            <p:cNvSpPr>
              <a:spLocks noChangeShapeType="1"/>
            </p:cNvSpPr>
            <p:nvPr/>
          </p:nvSpPr>
          <p:spPr bwMode="auto">
            <a:xfrm flipH="1">
              <a:off x="4999" y="1771"/>
              <a:ext cx="2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71" name="Line 86"/>
            <p:cNvSpPr>
              <a:spLocks noChangeShapeType="1"/>
            </p:cNvSpPr>
            <p:nvPr/>
          </p:nvSpPr>
          <p:spPr bwMode="auto">
            <a:xfrm flipH="1">
              <a:off x="4999" y="1977"/>
              <a:ext cx="2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72" name="Line 87"/>
            <p:cNvSpPr>
              <a:spLocks noChangeShapeType="1"/>
            </p:cNvSpPr>
            <p:nvPr/>
          </p:nvSpPr>
          <p:spPr bwMode="auto">
            <a:xfrm flipH="1">
              <a:off x="4999" y="2182"/>
              <a:ext cx="2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73" name="Line 88"/>
            <p:cNvSpPr>
              <a:spLocks noChangeShapeType="1"/>
            </p:cNvSpPr>
            <p:nvPr/>
          </p:nvSpPr>
          <p:spPr bwMode="auto">
            <a:xfrm flipH="1">
              <a:off x="4999" y="2388"/>
              <a:ext cx="2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74" name="Line 89"/>
            <p:cNvSpPr>
              <a:spLocks noChangeShapeType="1"/>
            </p:cNvSpPr>
            <p:nvPr/>
          </p:nvSpPr>
          <p:spPr bwMode="auto">
            <a:xfrm flipH="1">
              <a:off x="4999" y="2593"/>
              <a:ext cx="2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75" name="Line 90"/>
            <p:cNvSpPr>
              <a:spLocks noChangeShapeType="1"/>
            </p:cNvSpPr>
            <p:nvPr/>
          </p:nvSpPr>
          <p:spPr bwMode="auto">
            <a:xfrm flipH="1">
              <a:off x="4999" y="2799"/>
              <a:ext cx="2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76" name="Line 91"/>
            <p:cNvSpPr>
              <a:spLocks noChangeShapeType="1"/>
            </p:cNvSpPr>
            <p:nvPr/>
          </p:nvSpPr>
          <p:spPr bwMode="auto">
            <a:xfrm flipH="1">
              <a:off x="4999" y="3004"/>
              <a:ext cx="2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77" name="Line 92"/>
            <p:cNvSpPr>
              <a:spLocks noChangeShapeType="1"/>
            </p:cNvSpPr>
            <p:nvPr/>
          </p:nvSpPr>
          <p:spPr bwMode="auto">
            <a:xfrm flipH="1">
              <a:off x="4999" y="3210"/>
              <a:ext cx="2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78" name="Line 93"/>
            <p:cNvSpPr>
              <a:spLocks noChangeShapeType="1"/>
            </p:cNvSpPr>
            <p:nvPr/>
          </p:nvSpPr>
          <p:spPr bwMode="auto">
            <a:xfrm flipH="1">
              <a:off x="4999" y="3415"/>
              <a:ext cx="2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79" name="Rectangle 94"/>
            <p:cNvSpPr>
              <a:spLocks noChangeArrowheads="1"/>
            </p:cNvSpPr>
            <p:nvPr/>
          </p:nvSpPr>
          <p:spPr bwMode="auto">
            <a:xfrm>
              <a:off x="2748" y="1519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0" name="Rectangle 95"/>
            <p:cNvSpPr>
              <a:spLocks noChangeArrowheads="1"/>
            </p:cNvSpPr>
            <p:nvPr/>
          </p:nvSpPr>
          <p:spPr bwMode="auto">
            <a:xfrm>
              <a:off x="2748" y="1728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2" name="Rectangle 96"/>
            <p:cNvSpPr>
              <a:spLocks noChangeArrowheads="1"/>
            </p:cNvSpPr>
            <p:nvPr/>
          </p:nvSpPr>
          <p:spPr bwMode="auto">
            <a:xfrm>
              <a:off x="2748" y="1931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3" name="Rectangle 97"/>
            <p:cNvSpPr>
              <a:spLocks noChangeArrowheads="1"/>
            </p:cNvSpPr>
            <p:nvPr/>
          </p:nvSpPr>
          <p:spPr bwMode="auto">
            <a:xfrm>
              <a:off x="2748" y="2139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4" name="Rectangle 98"/>
            <p:cNvSpPr>
              <a:spLocks noChangeArrowheads="1"/>
            </p:cNvSpPr>
            <p:nvPr/>
          </p:nvSpPr>
          <p:spPr bwMode="auto">
            <a:xfrm>
              <a:off x="2705" y="2342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5" name="Rectangle 99"/>
            <p:cNvSpPr>
              <a:spLocks noChangeArrowheads="1"/>
            </p:cNvSpPr>
            <p:nvPr/>
          </p:nvSpPr>
          <p:spPr bwMode="auto">
            <a:xfrm>
              <a:off x="2705" y="2550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1200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6" name="Rectangle 100"/>
            <p:cNvSpPr>
              <a:spLocks noChangeArrowheads="1"/>
            </p:cNvSpPr>
            <p:nvPr/>
          </p:nvSpPr>
          <p:spPr bwMode="auto">
            <a:xfrm>
              <a:off x="2705" y="2753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1400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7" name="Rectangle 101"/>
            <p:cNvSpPr>
              <a:spLocks noChangeArrowheads="1"/>
            </p:cNvSpPr>
            <p:nvPr/>
          </p:nvSpPr>
          <p:spPr bwMode="auto">
            <a:xfrm>
              <a:off x="2705" y="2961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1600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56" name="Rectangle 102"/>
            <p:cNvSpPr>
              <a:spLocks noChangeArrowheads="1"/>
            </p:cNvSpPr>
            <p:nvPr/>
          </p:nvSpPr>
          <p:spPr bwMode="auto">
            <a:xfrm>
              <a:off x="2705" y="3164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1800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57" name="Rectangle 103"/>
            <p:cNvSpPr>
              <a:spLocks noChangeArrowheads="1"/>
            </p:cNvSpPr>
            <p:nvPr/>
          </p:nvSpPr>
          <p:spPr bwMode="auto">
            <a:xfrm>
              <a:off x="2705" y="3372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Simulated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Simulation of a series of images moving both lenses in steps of 0.1 mm along optical axis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 dirty="0"/>
          </a:p>
        </p:txBody>
      </p:sp>
      <p:grpSp>
        <p:nvGrpSpPr>
          <p:cNvPr id="4258" name="Group 106"/>
          <p:cNvGrpSpPr>
            <a:grpSpLocks noChangeAspect="1"/>
          </p:cNvGrpSpPr>
          <p:nvPr/>
        </p:nvGrpSpPr>
        <p:grpSpPr bwMode="auto">
          <a:xfrm>
            <a:off x="-423690" y="1852613"/>
            <a:ext cx="5438776" cy="4083050"/>
            <a:chOff x="-395" y="1167"/>
            <a:chExt cx="3426" cy="2572"/>
          </a:xfrm>
        </p:grpSpPr>
        <p:sp>
          <p:nvSpPr>
            <p:cNvPr id="4259" name="AutoShape 105"/>
            <p:cNvSpPr>
              <a:spLocks noChangeAspect="1" noChangeArrowheads="1" noTextEdit="1"/>
            </p:cNvSpPr>
            <p:nvPr/>
          </p:nvSpPr>
          <p:spPr bwMode="auto">
            <a:xfrm>
              <a:off x="-395" y="1167"/>
              <a:ext cx="3426" cy="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60" name="Rectangle 107"/>
            <p:cNvSpPr>
              <a:spLocks noChangeArrowheads="1"/>
            </p:cNvSpPr>
            <p:nvPr/>
          </p:nvSpPr>
          <p:spPr bwMode="auto">
            <a:xfrm>
              <a:off x="331" y="1357"/>
              <a:ext cx="2103" cy="21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pic>
          <p:nvPicPr>
            <p:cNvPr id="1132" name="Picture 10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357"/>
              <a:ext cx="2103" cy="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61" name="Line 109"/>
            <p:cNvSpPr>
              <a:spLocks noChangeShapeType="1"/>
            </p:cNvSpPr>
            <p:nvPr/>
          </p:nvSpPr>
          <p:spPr bwMode="auto">
            <a:xfrm>
              <a:off x="331" y="3463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62" name="Line 110"/>
            <p:cNvSpPr>
              <a:spLocks noChangeShapeType="1"/>
            </p:cNvSpPr>
            <p:nvPr/>
          </p:nvSpPr>
          <p:spPr bwMode="auto">
            <a:xfrm>
              <a:off x="331" y="1357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63" name="Line 111"/>
            <p:cNvSpPr>
              <a:spLocks noChangeShapeType="1"/>
            </p:cNvSpPr>
            <p:nvPr/>
          </p:nvSpPr>
          <p:spPr bwMode="auto">
            <a:xfrm flipV="1">
              <a:off x="844" y="3442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64" name="Line 112"/>
            <p:cNvSpPr>
              <a:spLocks noChangeShapeType="1"/>
            </p:cNvSpPr>
            <p:nvPr/>
          </p:nvSpPr>
          <p:spPr bwMode="auto">
            <a:xfrm flipV="1">
              <a:off x="1357" y="3442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65" name="Line 113"/>
            <p:cNvSpPr>
              <a:spLocks noChangeShapeType="1"/>
            </p:cNvSpPr>
            <p:nvPr/>
          </p:nvSpPr>
          <p:spPr bwMode="auto">
            <a:xfrm flipV="1">
              <a:off x="1871" y="3442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66" name="Line 114"/>
            <p:cNvSpPr>
              <a:spLocks noChangeShapeType="1"/>
            </p:cNvSpPr>
            <p:nvPr/>
          </p:nvSpPr>
          <p:spPr bwMode="auto">
            <a:xfrm flipV="1">
              <a:off x="2384" y="3442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67" name="Line 115"/>
            <p:cNvSpPr>
              <a:spLocks noChangeShapeType="1"/>
            </p:cNvSpPr>
            <p:nvPr/>
          </p:nvSpPr>
          <p:spPr bwMode="auto">
            <a:xfrm>
              <a:off x="844" y="1357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68" name="Line 116"/>
            <p:cNvSpPr>
              <a:spLocks noChangeShapeType="1"/>
            </p:cNvSpPr>
            <p:nvPr/>
          </p:nvSpPr>
          <p:spPr bwMode="auto">
            <a:xfrm>
              <a:off x="1357" y="1357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69" name="Line 117"/>
            <p:cNvSpPr>
              <a:spLocks noChangeShapeType="1"/>
            </p:cNvSpPr>
            <p:nvPr/>
          </p:nvSpPr>
          <p:spPr bwMode="auto">
            <a:xfrm>
              <a:off x="1871" y="1357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70" name="Line 118"/>
            <p:cNvSpPr>
              <a:spLocks noChangeShapeType="1"/>
            </p:cNvSpPr>
            <p:nvPr/>
          </p:nvSpPr>
          <p:spPr bwMode="auto">
            <a:xfrm>
              <a:off x="2384" y="1357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71" name="Rectangle 119"/>
            <p:cNvSpPr>
              <a:spLocks noChangeArrowheads="1"/>
            </p:cNvSpPr>
            <p:nvPr/>
          </p:nvSpPr>
          <p:spPr bwMode="auto">
            <a:xfrm>
              <a:off x="776" y="3505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72" name="Rectangle 120"/>
            <p:cNvSpPr>
              <a:spLocks noChangeArrowheads="1"/>
            </p:cNvSpPr>
            <p:nvPr/>
          </p:nvSpPr>
          <p:spPr bwMode="auto">
            <a:xfrm>
              <a:off x="1272" y="3505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73" name="Rectangle 121"/>
            <p:cNvSpPr>
              <a:spLocks noChangeArrowheads="1"/>
            </p:cNvSpPr>
            <p:nvPr/>
          </p:nvSpPr>
          <p:spPr bwMode="auto">
            <a:xfrm>
              <a:off x="1787" y="3505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1500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74" name="Rectangle 122"/>
            <p:cNvSpPr>
              <a:spLocks noChangeArrowheads="1"/>
            </p:cNvSpPr>
            <p:nvPr/>
          </p:nvSpPr>
          <p:spPr bwMode="auto">
            <a:xfrm>
              <a:off x="2296" y="3505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75" name="Line 123"/>
            <p:cNvSpPr>
              <a:spLocks noChangeShapeType="1"/>
            </p:cNvSpPr>
            <p:nvPr/>
          </p:nvSpPr>
          <p:spPr bwMode="auto">
            <a:xfrm>
              <a:off x="331" y="1357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76" name="Line 124"/>
            <p:cNvSpPr>
              <a:spLocks noChangeShapeType="1"/>
            </p:cNvSpPr>
            <p:nvPr/>
          </p:nvSpPr>
          <p:spPr bwMode="auto">
            <a:xfrm>
              <a:off x="2434" y="1357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77" name="Line 125"/>
            <p:cNvSpPr>
              <a:spLocks noChangeShapeType="1"/>
            </p:cNvSpPr>
            <p:nvPr/>
          </p:nvSpPr>
          <p:spPr bwMode="auto">
            <a:xfrm>
              <a:off x="331" y="156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78" name="Line 126"/>
            <p:cNvSpPr>
              <a:spLocks noChangeShapeType="1"/>
            </p:cNvSpPr>
            <p:nvPr/>
          </p:nvSpPr>
          <p:spPr bwMode="auto">
            <a:xfrm>
              <a:off x="331" y="176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79" name="Line 127"/>
            <p:cNvSpPr>
              <a:spLocks noChangeShapeType="1"/>
            </p:cNvSpPr>
            <p:nvPr/>
          </p:nvSpPr>
          <p:spPr bwMode="auto">
            <a:xfrm>
              <a:off x="331" y="197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80" name="Line 128"/>
            <p:cNvSpPr>
              <a:spLocks noChangeShapeType="1"/>
            </p:cNvSpPr>
            <p:nvPr/>
          </p:nvSpPr>
          <p:spPr bwMode="auto">
            <a:xfrm>
              <a:off x="331" y="217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81" name="Line 129"/>
            <p:cNvSpPr>
              <a:spLocks noChangeShapeType="1"/>
            </p:cNvSpPr>
            <p:nvPr/>
          </p:nvSpPr>
          <p:spPr bwMode="auto">
            <a:xfrm>
              <a:off x="331" y="238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82" name="Line 130"/>
            <p:cNvSpPr>
              <a:spLocks noChangeShapeType="1"/>
            </p:cNvSpPr>
            <p:nvPr/>
          </p:nvSpPr>
          <p:spPr bwMode="auto">
            <a:xfrm>
              <a:off x="331" y="2591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83" name="Line 131"/>
            <p:cNvSpPr>
              <a:spLocks noChangeShapeType="1"/>
            </p:cNvSpPr>
            <p:nvPr/>
          </p:nvSpPr>
          <p:spPr bwMode="auto">
            <a:xfrm>
              <a:off x="331" y="279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84" name="Line 132"/>
            <p:cNvSpPr>
              <a:spLocks noChangeShapeType="1"/>
            </p:cNvSpPr>
            <p:nvPr/>
          </p:nvSpPr>
          <p:spPr bwMode="auto">
            <a:xfrm>
              <a:off x="331" y="3002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85" name="Line 133"/>
            <p:cNvSpPr>
              <a:spLocks noChangeShapeType="1"/>
            </p:cNvSpPr>
            <p:nvPr/>
          </p:nvSpPr>
          <p:spPr bwMode="auto">
            <a:xfrm>
              <a:off x="331" y="320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86" name="Line 134"/>
            <p:cNvSpPr>
              <a:spLocks noChangeShapeType="1"/>
            </p:cNvSpPr>
            <p:nvPr/>
          </p:nvSpPr>
          <p:spPr bwMode="auto">
            <a:xfrm>
              <a:off x="331" y="341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287" name="Line 135"/>
            <p:cNvSpPr>
              <a:spLocks noChangeShapeType="1"/>
            </p:cNvSpPr>
            <p:nvPr/>
          </p:nvSpPr>
          <p:spPr bwMode="auto">
            <a:xfrm flipH="1">
              <a:off x="2413" y="156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20" name="Line 136"/>
            <p:cNvSpPr>
              <a:spLocks noChangeShapeType="1"/>
            </p:cNvSpPr>
            <p:nvPr/>
          </p:nvSpPr>
          <p:spPr bwMode="auto">
            <a:xfrm flipH="1">
              <a:off x="2413" y="176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21" name="Line 137"/>
            <p:cNvSpPr>
              <a:spLocks noChangeShapeType="1"/>
            </p:cNvSpPr>
            <p:nvPr/>
          </p:nvSpPr>
          <p:spPr bwMode="auto">
            <a:xfrm flipH="1">
              <a:off x="2413" y="197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22" name="Line 138"/>
            <p:cNvSpPr>
              <a:spLocks noChangeShapeType="1"/>
            </p:cNvSpPr>
            <p:nvPr/>
          </p:nvSpPr>
          <p:spPr bwMode="auto">
            <a:xfrm flipH="1">
              <a:off x="2413" y="217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23" name="Line 139"/>
            <p:cNvSpPr>
              <a:spLocks noChangeShapeType="1"/>
            </p:cNvSpPr>
            <p:nvPr/>
          </p:nvSpPr>
          <p:spPr bwMode="auto">
            <a:xfrm flipH="1">
              <a:off x="2413" y="238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24" name="Line 140"/>
            <p:cNvSpPr>
              <a:spLocks noChangeShapeType="1"/>
            </p:cNvSpPr>
            <p:nvPr/>
          </p:nvSpPr>
          <p:spPr bwMode="auto">
            <a:xfrm flipH="1">
              <a:off x="2413" y="2591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25" name="Line 141"/>
            <p:cNvSpPr>
              <a:spLocks noChangeShapeType="1"/>
            </p:cNvSpPr>
            <p:nvPr/>
          </p:nvSpPr>
          <p:spPr bwMode="auto">
            <a:xfrm flipH="1">
              <a:off x="2413" y="279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26" name="Line 142"/>
            <p:cNvSpPr>
              <a:spLocks noChangeShapeType="1"/>
            </p:cNvSpPr>
            <p:nvPr/>
          </p:nvSpPr>
          <p:spPr bwMode="auto">
            <a:xfrm flipH="1">
              <a:off x="2413" y="3002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27" name="Line 143"/>
            <p:cNvSpPr>
              <a:spLocks noChangeShapeType="1"/>
            </p:cNvSpPr>
            <p:nvPr/>
          </p:nvSpPr>
          <p:spPr bwMode="auto">
            <a:xfrm flipH="1">
              <a:off x="2413" y="320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28" name="Line 144"/>
            <p:cNvSpPr>
              <a:spLocks noChangeShapeType="1"/>
            </p:cNvSpPr>
            <p:nvPr/>
          </p:nvSpPr>
          <p:spPr bwMode="auto">
            <a:xfrm flipH="1">
              <a:off x="2413" y="341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129" name="Rectangle 145"/>
            <p:cNvSpPr>
              <a:spLocks noChangeArrowheads="1"/>
            </p:cNvSpPr>
            <p:nvPr/>
          </p:nvSpPr>
          <p:spPr bwMode="auto">
            <a:xfrm>
              <a:off x="163" y="1517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0" name="Rectangle 146"/>
            <p:cNvSpPr>
              <a:spLocks noChangeArrowheads="1"/>
            </p:cNvSpPr>
            <p:nvPr/>
          </p:nvSpPr>
          <p:spPr bwMode="auto">
            <a:xfrm>
              <a:off x="163" y="1725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1" name="Rectangle 147"/>
            <p:cNvSpPr>
              <a:spLocks noChangeArrowheads="1"/>
            </p:cNvSpPr>
            <p:nvPr/>
          </p:nvSpPr>
          <p:spPr bwMode="auto">
            <a:xfrm>
              <a:off x="163" y="1928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3" name="Rectangle 148"/>
            <p:cNvSpPr>
              <a:spLocks noChangeArrowheads="1"/>
            </p:cNvSpPr>
            <p:nvPr/>
          </p:nvSpPr>
          <p:spPr bwMode="auto">
            <a:xfrm>
              <a:off x="163" y="2137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4" name="Rectangle 149"/>
            <p:cNvSpPr>
              <a:spLocks noChangeArrowheads="1"/>
            </p:cNvSpPr>
            <p:nvPr/>
          </p:nvSpPr>
          <p:spPr bwMode="auto">
            <a:xfrm>
              <a:off x="120" y="2339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5" name="Rectangle 150"/>
            <p:cNvSpPr>
              <a:spLocks noChangeArrowheads="1"/>
            </p:cNvSpPr>
            <p:nvPr/>
          </p:nvSpPr>
          <p:spPr bwMode="auto">
            <a:xfrm>
              <a:off x="120" y="2548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1200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6" name="Rectangle 151"/>
            <p:cNvSpPr>
              <a:spLocks noChangeArrowheads="1"/>
            </p:cNvSpPr>
            <p:nvPr/>
          </p:nvSpPr>
          <p:spPr bwMode="auto">
            <a:xfrm>
              <a:off x="120" y="2750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1400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7" name="Rectangle 152"/>
            <p:cNvSpPr>
              <a:spLocks noChangeArrowheads="1"/>
            </p:cNvSpPr>
            <p:nvPr/>
          </p:nvSpPr>
          <p:spPr bwMode="auto">
            <a:xfrm>
              <a:off x="120" y="2959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1600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8" name="Rectangle 153"/>
            <p:cNvSpPr>
              <a:spLocks noChangeArrowheads="1"/>
            </p:cNvSpPr>
            <p:nvPr/>
          </p:nvSpPr>
          <p:spPr bwMode="auto">
            <a:xfrm>
              <a:off x="120" y="3162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1800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9" name="Rectangle 154"/>
            <p:cNvSpPr>
              <a:spLocks noChangeArrowheads="1"/>
            </p:cNvSpPr>
            <p:nvPr/>
          </p:nvSpPr>
          <p:spPr bwMode="auto">
            <a:xfrm>
              <a:off x="120" y="3370"/>
              <a:ext cx="1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000" b="0" i="0" u="none" strike="noStrike" cap="none" normalizeH="0" baseline="0" dirty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GB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4573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heme/theme1.xml><?xml version="1.0" encoding="utf-8"?>
<a:theme xmlns:a="http://schemas.openxmlformats.org/drawingml/2006/main" name="Institute">
  <a:themeElements>
    <a:clrScheme name="DTU">
      <a:dk1>
        <a:srgbClr val="000000"/>
      </a:dk1>
      <a:lt1>
        <a:srgbClr val="FFFFFF"/>
      </a:lt1>
      <a:dk2>
        <a:srgbClr val="990000"/>
      </a:dk2>
      <a:lt2>
        <a:srgbClr val="999999"/>
      </a:lt2>
      <a:accent1>
        <a:srgbClr val="FF9900"/>
      </a:accent1>
      <a:accent2>
        <a:srgbClr val="99CC33"/>
      </a:accent2>
      <a:accent3>
        <a:srgbClr val="990066"/>
      </a:accent3>
      <a:accent4>
        <a:srgbClr val="3366CC"/>
      </a:accent4>
      <a:accent5>
        <a:srgbClr val="990000"/>
      </a:accent5>
      <a:accent6>
        <a:srgbClr val="999999"/>
      </a:accent6>
      <a:hlink>
        <a:srgbClr val="3366CC"/>
      </a:hlink>
      <a:folHlink>
        <a:srgbClr val="999999"/>
      </a:folHlink>
    </a:clrScheme>
    <a:fontScheme name="DTU Corporate UK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165</TotalTime>
  <Words>677</Words>
  <Application>Microsoft Office PowerPoint</Application>
  <PresentationFormat>Custom</PresentationFormat>
  <Paragraphs>278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MS PGothic</vt:lpstr>
      <vt:lpstr>Arial</vt:lpstr>
      <vt:lpstr>Verdana</vt:lpstr>
      <vt:lpstr>Institute</vt:lpstr>
      <vt:lpstr>MLL phase contrast</vt:lpstr>
      <vt:lpstr>Simulation setup</vt:lpstr>
      <vt:lpstr>Simulation parameters</vt:lpstr>
      <vt:lpstr>Simulation details</vt:lpstr>
      <vt:lpstr>Simulation image</vt:lpstr>
      <vt:lpstr>Data set</vt:lpstr>
      <vt:lpstr>Data “issues”</vt:lpstr>
      <vt:lpstr>Corrected data</vt:lpstr>
      <vt:lpstr>Simulated data</vt:lpstr>
      <vt:lpstr>Line profiles (averaging ROIs)</vt:lpstr>
      <vt:lpstr>Line profiles</vt:lpstr>
      <vt:lpstr>Line profile analysis</vt:lpstr>
      <vt:lpstr>Line profile fitting (resolution estimate)</vt:lpstr>
      <vt:lpstr>Outlook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MLL Phase Contrast</dc:title>
  <dc:creator>Anders Filsøe Pedersen</dc:creator>
  <cp:lastModifiedBy>Anders Pedersen</cp:lastModifiedBy>
  <cp:revision>34</cp:revision>
  <dcterms:created xsi:type="dcterms:W3CDTF">2017-12-11T14:35:41Z</dcterms:created>
  <dcterms:modified xsi:type="dcterms:W3CDTF">2018-01-16T09:54:50Z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_DocumentLanguageString">
    <vt:lpwstr>Engelsk (Storbritannien)</vt:lpwstr>
  </property>
  <property fmtid="{D5CDD505-2E9C-101B-9397-08002B2CF9AE}" pid="3" name="SD_CtlText_Usersettings_Userprofile">
    <vt:lpwstr>AFP</vt:lpwstr>
  </property>
  <property fmtid="{D5CDD505-2E9C-101B-9397-08002B2CF9AE}" pid="4" name="SD_UserprofileName">
    <vt:lpwstr>AFP</vt:lpwstr>
  </property>
  <property fmtid="{D5CDD505-2E9C-101B-9397-08002B2CF9AE}" pid="5" name="SD_Office_SD_OFF_ID">
    <vt:lpwstr>26</vt:lpwstr>
  </property>
  <property fmtid="{D5CDD505-2E9C-101B-9397-08002B2CF9AE}" pid="6" name="SD_Office_SD_OFF_Group">
    <vt:lpwstr>Institut</vt:lpwstr>
  </property>
  <property fmtid="{D5CDD505-2E9C-101B-9397-08002B2CF9AE}" pid="7" name="SD_Office_SD_OFF_Identity">
    <vt:lpwstr>DTU Fysik</vt:lpwstr>
  </property>
  <property fmtid="{D5CDD505-2E9C-101B-9397-08002B2CF9AE}" pid="8" name="SD_Office_SD_OFF_DTUNavn">
    <vt:lpwstr>Technical University of Denmark</vt:lpwstr>
  </property>
  <property fmtid="{D5CDD505-2E9C-101B-9397-08002B2CF9AE}" pid="9" name="SD_Office_SD_OFF_Workarea">
    <vt:lpwstr>DTU Physics, Technical University of Denmark</vt:lpwstr>
  </property>
  <property fmtid="{D5CDD505-2E9C-101B-9397-08002B2CF9AE}" pid="10" name="SD_Office_SD_OFF_Name">
    <vt:lpwstr>Department of Physics</vt:lpwstr>
  </property>
  <property fmtid="{D5CDD505-2E9C-101B-9397-08002B2CF9AE}" pid="11" name="SD_Office_SD_OFF_Address">
    <vt:lpwstr>Fysikvej</vt:lpwstr>
  </property>
  <property fmtid="{D5CDD505-2E9C-101B-9397-08002B2CF9AE}" pid="12" name="SD_Office_SD_OFF_City">
    <vt:lpwstr>2800 Kgs. Lyngby*Denmark</vt:lpwstr>
  </property>
  <property fmtid="{D5CDD505-2E9C-101B-9397-08002B2CF9AE}" pid="13" name="SD_Office_SD_OFF_CVR">
    <vt:lpwstr>DK 30 06 09 46</vt:lpwstr>
  </property>
  <property fmtid="{D5CDD505-2E9C-101B-9397-08002B2CF9AE}" pid="14" name="SD_Office_SD_OFF_Phone">
    <vt:lpwstr>45 25 33 44</vt:lpwstr>
  </property>
  <property fmtid="{D5CDD505-2E9C-101B-9397-08002B2CF9AE}" pid="15" name="SD_Office_SD_OFF_Phone_2">
    <vt:lpwstr>45 93 23 99</vt:lpwstr>
  </property>
  <property fmtid="{D5CDD505-2E9C-101B-9397-08002B2CF9AE}" pid="16" name="SD_Office_SD_OFF_Department">
    <vt:lpwstr>Building 307</vt:lpwstr>
  </property>
  <property fmtid="{D5CDD505-2E9C-101B-9397-08002B2CF9AE}" pid="17" name="SD_Office_SD_OFF_Web">
    <vt:lpwstr>www.fysik.dtu.dk</vt:lpwstr>
  </property>
  <property fmtid="{D5CDD505-2E9C-101B-9397-08002B2CF9AE}" pid="18" name="SD_Office_SD_OFF_ImageDefinition">
    <vt:lpwstr>Udkast</vt:lpwstr>
  </property>
  <property fmtid="{D5CDD505-2E9C-101B-9397-08002B2CF9AE}" pid="19" name="SD_Office_SD_OFF_ArtworkDefinition">
    <vt:lpwstr>Standard</vt:lpwstr>
  </property>
  <property fmtid="{D5CDD505-2E9C-101B-9397-08002B2CF9AE}" pid="20" name="SD_Office_SD_OFF_PELogoName">
    <vt:lpwstr>Physics_SecondLogo_%IANA%.png</vt:lpwstr>
  </property>
  <property fmtid="{D5CDD505-2E9C-101B-9397-08002B2CF9AE}" pid="21" name="SD_Office_SD_OFF_FriseName">
    <vt:lpwstr>Physics_frise.png</vt:lpwstr>
  </property>
  <property fmtid="{D5CDD505-2E9C-101B-9397-08002B2CF9AE}" pid="22" name="SD_Office_SD_OFF_LogoName">
    <vt:lpwstr>Fysik_%IANA%.wmf</vt:lpwstr>
  </property>
  <property fmtid="{D5CDD505-2E9C-101B-9397-08002B2CF9AE}" pid="23" name="SD_Office_SD_OFF_ColorTheme">
    <vt:lpwstr>DTU</vt:lpwstr>
  </property>
  <property fmtid="{D5CDD505-2E9C-101B-9397-08002B2CF9AE}" pid="24" name="SD_USR_Name">
    <vt:lpwstr>Anders Filsøe Pedersen</vt:lpwstr>
  </property>
  <property fmtid="{D5CDD505-2E9C-101B-9397-08002B2CF9AE}" pid="25" name="SD_USR_Initials">
    <vt:lpwstr>AFP</vt:lpwstr>
  </property>
  <property fmtid="{D5CDD505-2E9C-101B-9397-08002B2CF9AE}" pid="26" name="SD_USR_Title">
    <vt:lpwstr>Postdoc</vt:lpwstr>
  </property>
  <property fmtid="{D5CDD505-2E9C-101B-9397-08002B2CF9AE}" pid="27" name="SD_USR_DirectPhone">
    <vt:lpwstr/>
  </property>
  <property fmtid="{D5CDD505-2E9C-101B-9397-08002B2CF9AE}" pid="28" name="SD_USR_Email">
    <vt:lpwstr>anfils@fysik.dtu.dk</vt:lpwstr>
  </property>
  <property fmtid="{D5CDD505-2E9C-101B-9397-08002B2CF9AE}" pid="29" name="SD_OFF_Identity">
    <vt:lpwstr>DTU Fysik</vt:lpwstr>
  </property>
  <property fmtid="{D5CDD505-2E9C-101B-9397-08002B2CF9AE}" pid="30" name="SD_USR_Department">
    <vt:lpwstr>NEXMAP</vt:lpwstr>
  </property>
  <property fmtid="{D5CDD505-2E9C-101B-9397-08002B2CF9AE}" pid="31" name="DocumentInfoFinished">
    <vt:lpwstr>True</vt:lpwstr>
  </property>
  <property fmtid="{D5CDD505-2E9C-101B-9397-08002B2CF9AE}" pid="32" name="SD_DocumentLanguage">
    <vt:lpwstr>en-GB</vt:lpwstr>
  </property>
  <property fmtid="{D5CDD505-2E9C-101B-9397-08002B2CF9AE}" pid="33" name="sdDocumentDate">
    <vt:lpwstr>43116</vt:lpwstr>
  </property>
  <property fmtid="{D5CDD505-2E9C-101B-9397-08002B2CF9AE}" pid="34" name="sdDocumentDateFormat">
    <vt:lpwstr>en-GB:dd MMMM yyyy</vt:lpwstr>
  </property>
</Properties>
</file>